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2"/>
  </p:notesMasterIdLst>
  <p:handoutMasterIdLst>
    <p:handoutMasterId r:id="rId43"/>
  </p:handoutMasterIdLst>
  <p:sldIdLst>
    <p:sldId id="257" r:id="rId5"/>
    <p:sldId id="270" r:id="rId6"/>
    <p:sldId id="271" r:id="rId7"/>
    <p:sldId id="302" r:id="rId8"/>
    <p:sldId id="272" r:id="rId9"/>
    <p:sldId id="279" r:id="rId10"/>
    <p:sldId id="301" r:id="rId11"/>
    <p:sldId id="300" r:id="rId12"/>
    <p:sldId id="299" r:id="rId13"/>
    <p:sldId id="303" r:id="rId14"/>
    <p:sldId id="284" r:id="rId15"/>
    <p:sldId id="304" r:id="rId16"/>
    <p:sldId id="267" r:id="rId17"/>
    <p:sldId id="285" r:id="rId18"/>
    <p:sldId id="260" r:id="rId19"/>
    <p:sldId id="261" r:id="rId20"/>
    <p:sldId id="286" r:id="rId21"/>
    <p:sldId id="289" r:id="rId22"/>
    <p:sldId id="305" r:id="rId23"/>
    <p:sldId id="307" r:id="rId24"/>
    <p:sldId id="280" r:id="rId25"/>
    <p:sldId id="282" r:id="rId26"/>
    <p:sldId id="306" r:id="rId27"/>
    <p:sldId id="298" r:id="rId28"/>
    <p:sldId id="291" r:id="rId29"/>
    <p:sldId id="258" r:id="rId30"/>
    <p:sldId id="290" r:id="rId31"/>
    <p:sldId id="308" r:id="rId32"/>
    <p:sldId id="314" r:id="rId33"/>
    <p:sldId id="310" r:id="rId34"/>
    <p:sldId id="312" r:id="rId35"/>
    <p:sldId id="311" r:id="rId36"/>
    <p:sldId id="315" r:id="rId37"/>
    <p:sldId id="316" r:id="rId38"/>
    <p:sldId id="317" r:id="rId39"/>
    <p:sldId id="313"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5050"/>
    <a:srgbClr val="FF00FF"/>
    <a:srgbClr val="3B8B25"/>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FDFBA5-4073-4F1C-9A2A-BCDEF1786BE3}" type="datetimeFigureOut">
              <a:rPr lang="en-US" smtClean="0"/>
              <a:pPr/>
              <a:t>5/3/2012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6BDB02-E18E-4EE2-AD7D-7DC64F1B7EBB}" type="slidenum">
              <a:rPr lang="en-US" smtClean="0"/>
              <a:pPr/>
              <a:t>‹#›</a:t>
            </a:fld>
            <a:endParaRPr lang="en-US"/>
          </a:p>
        </p:txBody>
      </p:sp>
    </p:spTree>
    <p:extLst>
      <p:ext uri="{BB962C8B-B14F-4D97-AF65-F5344CB8AC3E}">
        <p14:creationId xmlns="" xmlns:p14="http://schemas.microsoft.com/office/powerpoint/2010/main" val="1689316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30AF4-DD2D-4EA3-81DB-2B3EF575F105}" type="datetimeFigureOut">
              <a:rPr lang="en-US" smtClean="0"/>
              <a:pPr/>
              <a:t>5/3/2012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44F4E-05CE-46BD-9409-D3B709F07212}" type="slidenum">
              <a:rPr lang="en-US" smtClean="0"/>
              <a:pPr/>
              <a:t>‹#›</a:t>
            </a:fld>
            <a:endParaRPr lang="en-US"/>
          </a:p>
        </p:txBody>
      </p:sp>
    </p:spTree>
    <p:extLst>
      <p:ext uri="{BB962C8B-B14F-4D97-AF65-F5344CB8AC3E}">
        <p14:creationId xmlns="" xmlns:p14="http://schemas.microsoft.com/office/powerpoint/2010/main" val="68731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Email—forward into your primary</a:t>
            </a:r>
            <a:r>
              <a:rPr lang="en-US" baseline="0" dirty="0" smtClean="0"/>
              <a:t> account if don’t like checking 2 emails.  REPLY TO EMAILS! (more on composing appropriate emails later)!</a:t>
            </a:r>
          </a:p>
          <a:p>
            <a:r>
              <a:rPr lang="en-US" baseline="0" dirty="0" smtClean="0"/>
              <a:t>1</a:t>
            </a:r>
            <a:r>
              <a:rPr lang="en-US" baseline="30000" dirty="0" smtClean="0"/>
              <a:t>st</a:t>
            </a:r>
            <a:r>
              <a:rPr lang="en-US" baseline="0" dirty="0" smtClean="0"/>
              <a:t> day of every class is “Syllabus Day.”  This is often considered a blow off time, but it’s super important. It’s when you get a feel for your professor’s individual style.  Do they have an open door policy? Require appointments? Attendance policy? Grading scale? Preferred means of communication.  Get your syllabus and IMMEDIATELY put it into your phone calendar or daily planner—more on the importance of this later!</a:t>
            </a:r>
          </a:p>
          <a:p>
            <a:r>
              <a:rPr lang="en-US" baseline="0" dirty="0" smtClean="0"/>
              <a:t>Making your Schedule:  if you procrastinate you’re stuck with the early or late classes.  Get advised early! Review with your advisor/on your own </a:t>
            </a:r>
            <a:r>
              <a:rPr lang="en-US" baseline="0" dirty="0" err="1" smtClean="0"/>
              <a:t>Prequisites</a:t>
            </a:r>
            <a:r>
              <a:rPr lang="en-US" baseline="0" dirty="0" smtClean="0"/>
              <a:t> for classes and when some classes are offered.  1</a:t>
            </a:r>
            <a:r>
              <a:rPr lang="en-US" baseline="30000" dirty="0" smtClean="0"/>
              <a:t>st</a:t>
            </a:r>
            <a:r>
              <a:rPr lang="en-US" baseline="0" dirty="0" smtClean="0"/>
              <a:t> semester—regardless of what anyone tells you do NOT take challenging classes. Allow yourself a semester to get your feet wet and find a system that works. </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8</a:t>
            </a:fld>
            <a:endParaRPr lang="en-US"/>
          </a:p>
        </p:txBody>
      </p:sp>
    </p:spTree>
    <p:extLst>
      <p:ext uri="{BB962C8B-B14F-4D97-AF65-F5344CB8AC3E}">
        <p14:creationId xmlns="" xmlns:p14="http://schemas.microsoft.com/office/powerpoint/2010/main" val="10284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of Fat Talk.</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32</a:t>
            </a:fld>
            <a:endParaRPr lang="en-US"/>
          </a:p>
        </p:txBody>
      </p:sp>
    </p:spTree>
    <p:extLst>
      <p:ext uri="{BB962C8B-B14F-4D97-AF65-F5344CB8AC3E}">
        <p14:creationId xmlns="" xmlns:p14="http://schemas.microsoft.com/office/powerpoint/2010/main" val="300372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33</a:t>
            </a:fld>
            <a:endParaRPr lang="en-US"/>
          </a:p>
        </p:txBody>
      </p:sp>
    </p:spTree>
    <p:extLst>
      <p:ext uri="{BB962C8B-B14F-4D97-AF65-F5344CB8AC3E}">
        <p14:creationId xmlns="" xmlns:p14="http://schemas.microsoft.com/office/powerpoint/2010/main" val="12047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10 list from Delicious.com</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36</a:t>
            </a:fld>
            <a:endParaRPr lang="en-US"/>
          </a:p>
        </p:txBody>
      </p:sp>
    </p:spTree>
    <p:extLst>
      <p:ext uri="{BB962C8B-B14F-4D97-AF65-F5344CB8AC3E}">
        <p14:creationId xmlns="" xmlns:p14="http://schemas.microsoft.com/office/powerpoint/2010/main" val="197165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Cramming is</a:t>
            </a:r>
            <a:r>
              <a:rPr lang="en-US" baseline="0" dirty="0" smtClean="0"/>
              <a:t> stressful and ineffective</a:t>
            </a:r>
          </a:p>
          <a:p>
            <a:r>
              <a:rPr lang="en-US" baseline="0" dirty="0" smtClean="0"/>
              <a:t>Reading your notes daily sounds awful and boring but it WORKS. Countless studies have shown that reading your notes at least 24hrs after first writing them increases your comprehension by 60%!!! When you keep reading them each day you only increase your comprehension, making studying easier. </a:t>
            </a:r>
          </a:p>
          <a:p>
            <a:r>
              <a:rPr lang="en-US" baseline="0" dirty="0" smtClean="0"/>
              <a:t>Carve out time and STICK TO IT! Write it in your planner. Tell people you’re busy if they tempt you with something more fun.</a:t>
            </a:r>
          </a:p>
          <a:p>
            <a:r>
              <a:rPr lang="en-US" baseline="0" dirty="0" smtClean="0"/>
              <a:t>Unlike high school, college professors don’t care that you have 2 tests on the same day as his test…or that you have a huge project and 5 tests next week.   This is why planning is important.  You WILL have weeks where it feels like every professor is giving a test.  </a:t>
            </a:r>
          </a:p>
          <a:p>
            <a:r>
              <a:rPr lang="en-US" baseline="0" dirty="0" smtClean="0"/>
              <a:t>Are you a visual, auditory, or kinesthetic?  I’m mostly auditory with some visual.</a:t>
            </a:r>
          </a:p>
          <a:p>
            <a:r>
              <a:rPr lang="en-US" baseline="0" dirty="0" smtClean="0"/>
              <a:t>Give yourself incentives—get your friends to join in with you as accountability!  “We will study for the next 2 hours and then watch a movie/go shopping.”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10</a:t>
            </a:fld>
            <a:endParaRPr lang="en-US"/>
          </a:p>
        </p:txBody>
      </p:sp>
    </p:spTree>
    <p:extLst>
      <p:ext uri="{BB962C8B-B14F-4D97-AF65-F5344CB8AC3E}">
        <p14:creationId xmlns="" xmlns:p14="http://schemas.microsoft.com/office/powerpoint/2010/main" val="65206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Fraternities/Sororities—truly</a:t>
            </a:r>
            <a:r>
              <a:rPr lang="en-US" baseline="0" dirty="0" smtClean="0"/>
              <a:t> do create a home away from home. Email me if you have ANY questions! </a:t>
            </a:r>
            <a:endParaRPr lang="en-US" dirty="0" smtClean="0"/>
          </a:p>
          <a:p>
            <a:r>
              <a:rPr lang="en-US" dirty="0" smtClean="0"/>
              <a:t>Religious orgs—highly</a:t>
            </a:r>
            <a:r>
              <a:rPr lang="en-US" baseline="0" dirty="0" smtClean="0"/>
              <a:t> recommend!  Our beliefs are what we use to explain what’s happening in our world.  It’s how we make sense of everything. It’s our core understandings and beliefs.  In college this can be so crucial to find this support b/c no matter how big or how large a college you go to your beliefs WILL be challenged—and that’s ok and it’s good!—but it’s also nice to have a support group of people who see the world as you do.</a:t>
            </a:r>
          </a:p>
          <a:p>
            <a:r>
              <a:rPr lang="en-US" baseline="0" dirty="0" smtClean="0"/>
              <a:t>Make NEW friends!  It’s great if you’re going to college with a current friend or group of current friends, but you will really be missing out if you don’t let yourself meet friends that are ONLY YOUR FRIENDS. If you’re going to college with a current “best” friend then have a conversation with that friend about how you hope to continue this friendship/how much this friendship means but how you hope you can each make your own new friends, too!  NOTE: in small high school you don’t get to pick your friends…in college you do!  </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21</a:t>
            </a:fld>
            <a:endParaRPr lang="en-US"/>
          </a:p>
        </p:txBody>
      </p:sp>
    </p:spTree>
    <p:extLst>
      <p:ext uri="{BB962C8B-B14F-4D97-AF65-F5344CB8AC3E}">
        <p14:creationId xmlns="" xmlns:p14="http://schemas.microsoft.com/office/powerpoint/2010/main" val="414815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is awesome!  You are</a:t>
            </a:r>
            <a:r>
              <a:rPr lang="en-US" baseline="0" dirty="0" smtClean="0"/>
              <a:t> free to determine who you finally want to be.  No more high school pressure to be fake.  You get to be YOUR TRUE SELF!  You can go to fun sporting events, you can go to fun parties, you can study abroad, you can go on fun and free field trips across the nation, you can get involved, you can make the best friends of your life!!!  You can leave feeling so good about yourself and who YOU are!</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22</a:t>
            </a:fld>
            <a:endParaRPr lang="en-US"/>
          </a:p>
        </p:txBody>
      </p:sp>
    </p:spTree>
    <p:extLst>
      <p:ext uri="{BB962C8B-B14F-4D97-AF65-F5344CB8AC3E}">
        <p14:creationId xmlns="" xmlns:p14="http://schemas.microsoft.com/office/powerpoint/2010/main" val="336683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 going to do with your freedom?  Successful people in college put academics first but have a whole lot of fun and can still party.  The catch is that they set self-imposed boundaries.  We’re going to talk about that here…</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23</a:t>
            </a:fld>
            <a:endParaRPr lang="en-US"/>
          </a:p>
        </p:txBody>
      </p:sp>
    </p:spTree>
    <p:extLst>
      <p:ext uri="{BB962C8B-B14F-4D97-AF65-F5344CB8AC3E}">
        <p14:creationId xmlns="" xmlns:p14="http://schemas.microsoft.com/office/powerpoint/2010/main" val="243423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some things you have seen on </a:t>
            </a:r>
            <a:r>
              <a:rPr lang="en-US" baseline="0" dirty="0" err="1" smtClean="0"/>
              <a:t>facebook</a:t>
            </a:r>
            <a:r>
              <a:rPr lang="en-US" baseline="0" dirty="0" smtClean="0"/>
              <a:t> or twitter that make you wonder why they thought that was a good idea?</a:t>
            </a:r>
          </a:p>
          <a:p>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26</a:t>
            </a:fld>
            <a:endParaRPr lang="en-US"/>
          </a:p>
        </p:txBody>
      </p:sp>
    </p:spTree>
    <p:extLst>
      <p:ext uri="{BB962C8B-B14F-4D97-AF65-F5344CB8AC3E}">
        <p14:creationId xmlns="" xmlns:p14="http://schemas.microsoft.com/office/powerpoint/2010/main" val="77298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know who is checking it?  Professionals check this all the time!  Professors, our office checks it for applications, employers even check it! </a:t>
            </a:r>
          </a:p>
          <a:p>
            <a:r>
              <a:rPr lang="en-US" baseline="0" dirty="0" smtClean="0"/>
              <a:t>*Story of profile pic and obituary</a:t>
            </a:r>
          </a:p>
          <a:p>
            <a:r>
              <a:rPr lang="en-US" baseline="0" dirty="0" smtClean="0"/>
              <a:t>RULE OF THUMB: NEVER type or write or post anything that you wouldn’t want everyone to see!  Don’t send it in an email, a </a:t>
            </a:r>
            <a:r>
              <a:rPr lang="en-US" baseline="0" dirty="0" err="1" smtClean="0"/>
              <a:t>fbook</a:t>
            </a:r>
            <a:r>
              <a:rPr lang="en-US" baseline="0" dirty="0" smtClean="0"/>
              <a:t> message, a chat, an IM, a text, </a:t>
            </a:r>
            <a:r>
              <a:rPr lang="en-US" baseline="0" dirty="0" err="1" smtClean="0"/>
              <a:t>etc</a:t>
            </a:r>
            <a:r>
              <a:rPr lang="en-US" baseline="0" dirty="0" smtClean="0"/>
              <a:t>!  NEVER EVER </a:t>
            </a:r>
            <a:r>
              <a:rPr lang="en-US" baseline="0" dirty="0" err="1" smtClean="0"/>
              <a:t>EVER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28</a:t>
            </a:fld>
            <a:endParaRPr lang="en-US"/>
          </a:p>
        </p:txBody>
      </p:sp>
    </p:spTree>
    <p:extLst>
      <p:ext uri="{BB962C8B-B14F-4D97-AF65-F5344CB8AC3E}">
        <p14:creationId xmlns="" xmlns:p14="http://schemas.microsoft.com/office/powerpoint/2010/main" val="194966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airbrushing video</a:t>
            </a:r>
            <a:endParaRPr lang="en-US" dirty="0"/>
          </a:p>
        </p:txBody>
      </p:sp>
      <p:sp>
        <p:nvSpPr>
          <p:cNvPr id="4" name="Slide Number Placeholder 3"/>
          <p:cNvSpPr>
            <a:spLocks noGrp="1"/>
          </p:cNvSpPr>
          <p:nvPr>
            <p:ph type="sldNum" sz="quarter" idx="10"/>
          </p:nvPr>
        </p:nvSpPr>
        <p:spPr/>
        <p:txBody>
          <a:bodyPr/>
          <a:lstStyle/>
          <a:p>
            <a:fld id="{E1944F4E-05CE-46BD-9409-D3B709F07212}" type="slidenum">
              <a:rPr lang="en-US" smtClean="0"/>
              <a:pPr/>
              <a:t>30</a:t>
            </a:fld>
            <a:endParaRPr lang="en-US"/>
          </a:p>
        </p:txBody>
      </p:sp>
    </p:spTree>
    <p:extLst>
      <p:ext uri="{BB962C8B-B14F-4D97-AF65-F5344CB8AC3E}">
        <p14:creationId xmlns="" xmlns:p14="http://schemas.microsoft.com/office/powerpoint/2010/main" val="242887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a:t>
            </a:r>
            <a:r>
              <a:rPr lang="en-US" baseline="0" dirty="0" smtClean="0"/>
              <a:t> yourself.  You point to your heart.  Not your….. Or…….</a:t>
            </a:r>
          </a:p>
          <a:p>
            <a:r>
              <a:rPr lang="en-US" baseline="0" dirty="0" smtClean="0"/>
              <a:t>A lot of times we are our own biggest problem…but were also our solution.  We have to fight for ourselves!  How?  We have to work to end “fat talk.”</a:t>
            </a:r>
          </a:p>
        </p:txBody>
      </p:sp>
      <p:sp>
        <p:nvSpPr>
          <p:cNvPr id="4" name="Slide Number Placeholder 3"/>
          <p:cNvSpPr>
            <a:spLocks noGrp="1"/>
          </p:cNvSpPr>
          <p:nvPr>
            <p:ph type="sldNum" sz="quarter" idx="10"/>
          </p:nvPr>
        </p:nvSpPr>
        <p:spPr/>
        <p:txBody>
          <a:bodyPr/>
          <a:lstStyle/>
          <a:p>
            <a:fld id="{E1944F4E-05CE-46BD-9409-D3B709F07212}" type="slidenum">
              <a:rPr lang="en-US" smtClean="0"/>
              <a:pPr/>
              <a:t>31</a:t>
            </a:fld>
            <a:endParaRPr lang="en-US"/>
          </a:p>
        </p:txBody>
      </p:sp>
    </p:spTree>
    <p:extLst>
      <p:ext uri="{BB962C8B-B14F-4D97-AF65-F5344CB8AC3E}">
        <p14:creationId xmlns="" xmlns:p14="http://schemas.microsoft.com/office/powerpoint/2010/main" val="67449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1F1C2E-6AD7-48EE-9425-B2D4F0B70D56}" type="datetimeFigureOut">
              <a:rPr lang="en-US" smtClean="0"/>
              <a:pPr/>
              <a:t>5/3/2012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A9BE66-115B-420D-87F5-8A28BF5A3F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91F1C2E-6AD7-48EE-9425-B2D4F0B70D56}" type="datetimeFigureOut">
              <a:rPr lang="en-US" smtClean="0"/>
              <a:pPr/>
              <a:t>5/3/2012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A9BE66-115B-420D-87F5-8A28BF5A3F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1F1C2E-6AD7-48EE-9425-B2D4F0B70D56}" type="datetimeFigureOut">
              <a:rPr/>
              <a:pPr/>
              <a:t>4/22/2012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A9BE66-115B-420D-87F5-8A28BF5A3F55}" type="slidenum">
              <a:rPr/>
              <a:pPr/>
              <a:t>‹#›</a:t>
            </a:fld>
            <a:endParaRPr/>
          </a:p>
        </p:txBody>
      </p:sp>
    </p:spTree>
    <p:extLst>
      <p:ext uri="{BB962C8B-B14F-4D97-AF65-F5344CB8AC3E}">
        <p14:creationId xmlns="" xmlns:p14="http://schemas.microsoft.com/office/powerpoint/2010/main" val="382703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394436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F4E7ED"/>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6401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30265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8" name="Footer Placeholder 7"/>
          <p:cNvSpPr>
            <a:spLocks noGrp="1"/>
          </p:cNvSpPr>
          <p:nvPr>
            <p:ph type="ftr" sz="quarter" idx="11"/>
          </p:nvPr>
        </p:nvSpPr>
        <p:spPr/>
        <p:txBody>
          <a:bodyPr/>
          <a:lstStyle>
            <a:extLst/>
          </a:lstStyle>
          <a:p>
            <a:endParaRPr lang="en-US">
              <a:solidFill>
                <a:srgbClr val="F4E7ED"/>
              </a:solidFill>
            </a:endParaRPr>
          </a:p>
        </p:txBody>
      </p:sp>
      <p:sp>
        <p:nvSpPr>
          <p:cNvPr id="9" name="Slide Number Placeholder 8"/>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409005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11"/>
          </p:nvPr>
        </p:nvSpPr>
        <p:spPr/>
        <p:txBody>
          <a:bodyPr/>
          <a:lstStyle>
            <a:extLst/>
          </a:lstStyle>
          <a:p>
            <a:endParaRPr lang="en-US">
              <a:solidFill>
                <a:srgbClr val="F4E7ED"/>
              </a:solidFill>
            </a:endParaRPr>
          </a:p>
        </p:txBody>
      </p:sp>
      <p:sp>
        <p:nvSpPr>
          <p:cNvPr id="5" name="Slide Number Placeholder 4"/>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293799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F4E7ED"/>
              </a:solidFill>
            </a:endParaRPr>
          </a:p>
        </p:txBody>
      </p:sp>
      <p:sp>
        <p:nvSpPr>
          <p:cNvPr id="4" name="Slide Number Placeholder 3"/>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51758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66557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 xmlns:p14="http://schemas.microsoft.com/office/powerpoint/2010/main" val="396400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99253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882521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1F1C2E-6AD7-48EE-9425-B2D4F0B70D56}" type="datetimeFigureOut">
              <a:rPr/>
              <a:pPr/>
              <a:t>4/22/2012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A9BE66-115B-420D-87F5-8A28BF5A3F55}" type="slidenum">
              <a:rPr/>
              <a:pPr/>
              <a:t>‹#›</a:t>
            </a:fld>
            <a:endParaRPr/>
          </a:p>
        </p:txBody>
      </p:sp>
    </p:spTree>
    <p:extLst>
      <p:ext uri="{BB962C8B-B14F-4D97-AF65-F5344CB8AC3E}">
        <p14:creationId xmlns="" xmlns:p14="http://schemas.microsoft.com/office/powerpoint/2010/main" val="360266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11260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F4E7ED"/>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007828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89196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8" name="Footer Placeholder 7"/>
          <p:cNvSpPr>
            <a:spLocks noGrp="1"/>
          </p:cNvSpPr>
          <p:nvPr>
            <p:ph type="ftr" sz="quarter" idx="11"/>
          </p:nvPr>
        </p:nvSpPr>
        <p:spPr/>
        <p:txBody>
          <a:bodyPr/>
          <a:lstStyle>
            <a:extLst/>
          </a:lstStyle>
          <a:p>
            <a:endParaRPr lang="en-US">
              <a:solidFill>
                <a:srgbClr val="F4E7ED"/>
              </a:solidFill>
            </a:endParaRPr>
          </a:p>
        </p:txBody>
      </p:sp>
      <p:sp>
        <p:nvSpPr>
          <p:cNvPr id="9" name="Slide Number Placeholder 8"/>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973050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11"/>
          </p:nvPr>
        </p:nvSpPr>
        <p:spPr/>
        <p:txBody>
          <a:bodyPr/>
          <a:lstStyle>
            <a:extLst/>
          </a:lstStyle>
          <a:p>
            <a:endParaRPr lang="en-US">
              <a:solidFill>
                <a:srgbClr val="F4E7ED"/>
              </a:solidFill>
            </a:endParaRPr>
          </a:p>
        </p:txBody>
      </p:sp>
      <p:sp>
        <p:nvSpPr>
          <p:cNvPr id="5" name="Slide Number Placeholder 4"/>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176692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F4E7ED"/>
              </a:solidFill>
            </a:endParaRPr>
          </a:p>
        </p:txBody>
      </p:sp>
      <p:sp>
        <p:nvSpPr>
          <p:cNvPr id="4" name="Slide Number Placeholder 3"/>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07533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91F1C2E-6AD7-48EE-9425-B2D4F0B70D56}" type="datetimeFigureOut">
              <a:rPr lang="en-US" smtClean="0"/>
              <a:pPr/>
              <a:t>5/3/2012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052103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 xmlns:p14="http://schemas.microsoft.com/office/powerpoint/2010/main" val="3642236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563780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100198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1F1C2E-6AD7-48EE-9425-B2D4F0B70D56}" type="datetimeFigureOut">
              <a:rPr/>
              <a:pPr/>
              <a:t>4/22/2012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A9BE66-115B-420D-87F5-8A28BF5A3F55}" type="slidenum">
              <a:rPr/>
              <a:pPr/>
              <a:t>‹#›</a:t>
            </a:fld>
            <a:endParaRPr/>
          </a:p>
        </p:txBody>
      </p:sp>
    </p:spTree>
    <p:extLst>
      <p:ext uri="{BB962C8B-B14F-4D97-AF65-F5344CB8AC3E}">
        <p14:creationId xmlns="" xmlns:p14="http://schemas.microsoft.com/office/powerpoint/2010/main" val="1990098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27159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F4E7ED"/>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040225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927372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8" name="Footer Placeholder 7"/>
          <p:cNvSpPr>
            <a:spLocks noGrp="1"/>
          </p:cNvSpPr>
          <p:nvPr>
            <p:ph type="ftr" sz="quarter" idx="11"/>
          </p:nvPr>
        </p:nvSpPr>
        <p:spPr/>
        <p:txBody>
          <a:bodyPr/>
          <a:lstStyle>
            <a:extLst/>
          </a:lstStyle>
          <a:p>
            <a:endParaRPr lang="en-US">
              <a:solidFill>
                <a:srgbClr val="F4E7ED"/>
              </a:solidFill>
            </a:endParaRPr>
          </a:p>
        </p:txBody>
      </p:sp>
      <p:sp>
        <p:nvSpPr>
          <p:cNvPr id="9" name="Slide Number Placeholder 8"/>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892468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11"/>
          </p:nvPr>
        </p:nvSpPr>
        <p:spPr/>
        <p:txBody>
          <a:bodyPr/>
          <a:lstStyle>
            <a:extLst/>
          </a:lstStyle>
          <a:p>
            <a:endParaRPr lang="en-US">
              <a:solidFill>
                <a:srgbClr val="F4E7ED"/>
              </a:solidFill>
            </a:endParaRPr>
          </a:p>
        </p:txBody>
      </p:sp>
      <p:sp>
        <p:nvSpPr>
          <p:cNvPr id="5" name="Slide Number Placeholder 4"/>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60022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F4E7ED"/>
              </a:solidFill>
            </a:endParaRPr>
          </a:p>
        </p:txBody>
      </p:sp>
      <p:sp>
        <p:nvSpPr>
          <p:cNvPr id="4" name="Slide Number Placeholder 3"/>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4087331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287992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 xmlns:p14="http://schemas.microsoft.com/office/powerpoint/2010/main" val="1060036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p:txBody>
          <a:bodyPr/>
          <a:lstStyle>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439024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F4E7ED"/>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66182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91F1C2E-6AD7-48EE-9425-B2D4F0B70D56}" type="datetimeFigureOut">
              <a:rPr lang="en-US" smtClean="0"/>
              <a:pPr/>
              <a:t>5/3/2012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91F1C2E-6AD7-48EE-9425-B2D4F0B70D56}" type="datetimeFigureOut">
              <a:rPr lang="en-US" smtClean="0"/>
              <a:pPr/>
              <a:t>5/3/2012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A9BE66-115B-420D-87F5-8A28BF5A3F5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91F1C2E-6AD7-48EE-9425-B2D4F0B70D56}" type="datetimeFigureOut">
              <a:rPr lang="en-US" smtClean="0"/>
              <a:pPr/>
              <a:t>5/3/2012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A9BE66-115B-420D-87F5-8A28BF5A3F5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F4E7ED"/>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38703774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F4E7ED"/>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4890116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91F1C2E-6AD7-48EE-9425-B2D4F0B70D56}" type="datetimeFigureOut">
              <a:rPr lang="en-US" smtClean="0">
                <a:solidFill>
                  <a:srgbClr val="F4E7ED"/>
                </a:solidFill>
              </a:rPr>
              <a:pPr/>
              <a:t>5/3/2012</a:t>
            </a:fld>
            <a:endParaRPr lang="en-US">
              <a:solidFill>
                <a:srgbClr val="F4E7ED"/>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F4E7ED"/>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A9BE66-115B-420D-87F5-8A28BF5A3F55}" type="slidenum">
              <a:rPr lang="en-US" smtClean="0">
                <a:solidFill>
                  <a:srgbClr val="F4E7ED"/>
                </a:solidFill>
              </a:rPr>
              <a:pPr/>
              <a:t>‹#›</a:t>
            </a:fld>
            <a:endParaRPr lang="en-US">
              <a:solidFill>
                <a:srgbClr val="F4E7ED"/>
              </a:solidFill>
            </a:endParaRPr>
          </a:p>
        </p:txBody>
      </p:sp>
    </p:spTree>
    <p:extLst>
      <p:ext uri="{BB962C8B-B14F-4D97-AF65-F5344CB8AC3E}">
        <p14:creationId xmlns="" xmlns:p14="http://schemas.microsoft.com/office/powerpoint/2010/main" val="100539697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gif"/><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362200"/>
            <a:ext cx="6705600" cy="1143000"/>
          </a:xfrm>
        </p:spPr>
        <p:txBody>
          <a:bodyPr>
            <a:normAutofit fontScale="90000"/>
          </a:bodyPr>
          <a:lstStyle/>
          <a:p>
            <a:pPr algn="ctr"/>
            <a:r>
              <a:rPr lang="en-US" sz="5400" dirty="0" smtClean="0"/>
              <a:t> </a:t>
            </a:r>
            <a:br>
              <a:rPr lang="en-US" sz="5400" dirty="0" smtClean="0"/>
            </a:br>
            <a:r>
              <a:rPr lang="en-US" sz="5400" dirty="0" smtClean="0"/>
              <a:t/>
            </a:r>
            <a:br>
              <a:rPr lang="en-US" sz="5400" dirty="0" smtClean="0"/>
            </a:br>
            <a:r>
              <a:rPr lang="en-US" sz="5400" dirty="0" smtClean="0"/>
              <a:t> </a:t>
            </a:r>
            <a:r>
              <a:rPr lang="en-US" sz="6000" dirty="0" smtClean="0"/>
              <a:t>Surviving college…while having a blast!</a:t>
            </a:r>
            <a:endParaRPr lang="en-US" sz="6000" dirty="0"/>
          </a:p>
        </p:txBody>
      </p:sp>
      <p:sp>
        <p:nvSpPr>
          <p:cNvPr id="5" name="TextBox 4"/>
          <p:cNvSpPr txBox="1"/>
          <p:nvPr/>
        </p:nvSpPr>
        <p:spPr>
          <a:xfrm>
            <a:off x="914400" y="4038600"/>
            <a:ext cx="7239000" cy="1138773"/>
          </a:xfrm>
          <a:prstGeom prst="rect">
            <a:avLst/>
          </a:prstGeom>
          <a:noFill/>
        </p:spPr>
        <p:txBody>
          <a:bodyPr wrap="square" rtlCol="0">
            <a:spAutoFit/>
          </a:bodyPr>
          <a:lstStyle/>
          <a:p>
            <a:pPr algn="ctr"/>
            <a:r>
              <a:rPr lang="en-US" sz="3600" dirty="0" smtClean="0"/>
              <a:t>Alexis Hurdle</a:t>
            </a:r>
          </a:p>
          <a:p>
            <a:pPr algn="ctr"/>
            <a:r>
              <a:rPr lang="en-US" sz="3200" dirty="0" smtClean="0"/>
              <a:t>ahurdle@astate.edu</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143000"/>
          </a:xfrm>
        </p:spPr>
        <p:txBody>
          <a:bodyPr/>
          <a:lstStyle/>
          <a:p>
            <a:r>
              <a:rPr lang="en-US" dirty="0" smtClean="0"/>
              <a:t>Do you know how to study?</a:t>
            </a:r>
            <a:endParaRPr lang="en-US" dirty="0"/>
          </a:p>
        </p:txBody>
      </p:sp>
      <p:sp>
        <p:nvSpPr>
          <p:cNvPr id="3" name="Content Placeholder 2"/>
          <p:cNvSpPr>
            <a:spLocks noGrp="1"/>
          </p:cNvSpPr>
          <p:nvPr>
            <p:ph idx="1"/>
          </p:nvPr>
        </p:nvSpPr>
        <p:spPr>
          <a:xfrm>
            <a:off x="457200" y="1066800"/>
            <a:ext cx="7239000" cy="5410200"/>
          </a:xfrm>
        </p:spPr>
        <p:txBody>
          <a:bodyPr/>
          <a:lstStyle/>
          <a:p>
            <a:r>
              <a:rPr lang="en-US" dirty="0" smtClean="0"/>
              <a:t>DO NOT cram! (90-95% of you will still do this).  </a:t>
            </a:r>
          </a:p>
          <a:p>
            <a:r>
              <a:rPr lang="en-US" dirty="0" smtClean="0"/>
              <a:t>Read your notes daily (90-95% of you will NOT do this).</a:t>
            </a:r>
          </a:p>
          <a:p>
            <a:r>
              <a:rPr lang="en-US" dirty="0" smtClean="0"/>
              <a:t>Treat class like work—carve out time each day to focus on homework/studying </a:t>
            </a:r>
          </a:p>
          <a:p>
            <a:r>
              <a:rPr lang="en-US" dirty="0" smtClean="0"/>
              <a:t>Professors don’t care about your schedule.</a:t>
            </a:r>
          </a:p>
          <a:p>
            <a:r>
              <a:rPr lang="en-US" dirty="0" smtClean="0"/>
              <a:t>Find a method that works for you:</a:t>
            </a:r>
          </a:p>
          <a:p>
            <a:pPr lvl="1"/>
            <a:r>
              <a:rPr lang="en-US" dirty="0" smtClean="0"/>
              <a:t>Group study sessions, coffee shop, quiet library room, teaching it to yourself, rewriting notes</a:t>
            </a:r>
          </a:p>
          <a:p>
            <a:pPr lvl="0">
              <a:buClr>
                <a:srgbClr val="F4E7ED"/>
              </a:buClr>
            </a:pPr>
            <a:r>
              <a:rPr lang="en-US" dirty="0">
                <a:solidFill>
                  <a:prstClr val="white"/>
                </a:solidFill>
              </a:rPr>
              <a:t>Reward yourself!</a:t>
            </a:r>
          </a:p>
          <a:p>
            <a:pPr lvl="1"/>
            <a:endParaRPr lang="en-US" dirty="0"/>
          </a:p>
        </p:txBody>
      </p:sp>
    </p:spTree>
    <p:extLst>
      <p:ext uri="{BB962C8B-B14F-4D97-AF65-F5344CB8AC3E}">
        <p14:creationId xmlns="" xmlns:p14="http://schemas.microsoft.com/office/powerpoint/2010/main" val="7451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458200" cy="1661160"/>
          </a:xfrm>
        </p:spPr>
        <p:txBody>
          <a:bodyPr>
            <a:noAutofit/>
          </a:bodyPr>
          <a:lstStyle/>
          <a:p>
            <a:pPr algn="ctr"/>
            <a:r>
              <a:rPr lang="en-US" sz="4400" dirty="0" smtClean="0"/>
              <a:t>Surviving college: Academics &amp; Professionalism part II:</a:t>
            </a:r>
            <a:br>
              <a:rPr lang="en-US" sz="4400" dirty="0" smtClean="0"/>
            </a:br>
            <a:r>
              <a:rPr lang="en-US" sz="5400" dirty="0" smtClean="0">
                <a:solidFill>
                  <a:srgbClr val="FFFF00"/>
                </a:solidFill>
              </a:rPr>
              <a:t>How to stand out!!</a:t>
            </a:r>
            <a:endParaRPr lang="en-US" sz="5400" dirty="0">
              <a:solidFill>
                <a:srgbClr val="FFFF00"/>
              </a:solidFill>
            </a:endParaRPr>
          </a:p>
        </p:txBody>
      </p:sp>
      <p:pic>
        <p:nvPicPr>
          <p:cNvPr id="5122" name="Picture 2" descr="C:\Documents and Settings\ahurdle\Local Settings\Temporary Internet Files\Content.IE5\IB3TTXDT\MCj03984210000[1].wmf"/>
          <p:cNvPicPr>
            <a:picLocks noChangeAspect="1" noChangeArrowheads="1"/>
          </p:cNvPicPr>
          <p:nvPr/>
        </p:nvPicPr>
        <p:blipFill>
          <a:blip r:embed="rId2" cstate="print"/>
          <a:srcRect/>
          <a:stretch>
            <a:fillRect/>
          </a:stretch>
        </p:blipFill>
        <p:spPr bwMode="auto">
          <a:xfrm>
            <a:off x="2819400" y="3228976"/>
            <a:ext cx="3200400" cy="362902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Professionalism Tip </a:t>
            </a: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#1:</a:t>
            </a:r>
            <a: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r>
            <a:b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n-US" sz="4000" dirty="0" err="1"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Getchu</a:t>
            </a: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 resume!</a:t>
            </a:r>
            <a:endParaRPr lang="en-US" dirty="0"/>
          </a:p>
        </p:txBody>
      </p:sp>
      <p:sp>
        <p:nvSpPr>
          <p:cNvPr id="3" name="Content Placeholder 2"/>
          <p:cNvSpPr>
            <a:spLocks noGrp="1"/>
          </p:cNvSpPr>
          <p:nvPr>
            <p:ph idx="1"/>
          </p:nvPr>
        </p:nvSpPr>
        <p:spPr/>
        <p:txBody>
          <a:bodyPr/>
          <a:lstStyle/>
          <a:p>
            <a:r>
              <a:rPr lang="en-US" dirty="0" smtClean="0"/>
              <a:t>College apps, scholarship apps, involvement apps and registration</a:t>
            </a:r>
          </a:p>
          <a:p>
            <a:r>
              <a:rPr lang="en-US" dirty="0" smtClean="0"/>
              <a:t>Find a format you like—ask professionals for theirs, email me for mine!, Google…</a:t>
            </a:r>
          </a:p>
          <a:p>
            <a:r>
              <a:rPr lang="en-US" dirty="0" smtClean="0"/>
              <a:t>High School GPA, ACT score, community service involvement, leadership experience</a:t>
            </a:r>
          </a:p>
          <a:p>
            <a:r>
              <a:rPr lang="en-US" dirty="0" smtClean="0"/>
              <a:t>Keep updating it!</a:t>
            </a:r>
            <a:endParaRPr lang="en-US" dirty="0"/>
          </a:p>
        </p:txBody>
      </p:sp>
    </p:spTree>
    <p:extLst>
      <p:ext uri="{BB962C8B-B14F-4D97-AF65-F5344CB8AC3E}">
        <p14:creationId xmlns="" xmlns:p14="http://schemas.microsoft.com/office/powerpoint/2010/main" val="2303036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09600"/>
            <a:ext cx="7239000" cy="1143000"/>
          </a:xfrm>
        </p:spPr>
        <p:txBody>
          <a:bodyPr>
            <a:noAutofit/>
          </a:bodyPr>
          <a:lstStyle/>
          <a:p>
            <a:pPr algn="ctr"/>
            <a:r>
              <a:rPr lang="en-US" sz="4000" dirty="0" smtClean="0">
                <a:solidFill>
                  <a:srgbClr val="00B0F0"/>
                </a:solidFill>
              </a:rPr>
              <a:t/>
            </a:r>
            <a:br>
              <a:rPr lang="en-US" sz="4000" dirty="0" smtClean="0">
                <a:solidFill>
                  <a:srgbClr val="00B0F0"/>
                </a:solidFill>
              </a:rPr>
            </a:br>
            <a:r>
              <a:rPr lang="en-US" sz="4000" dirty="0" smtClean="0">
                <a:solidFill>
                  <a:srgbClr val="00B0F0"/>
                </a:solidFill>
              </a:rPr>
              <a:t/>
            </a:r>
            <a:br>
              <a:rPr lang="en-US" sz="4000" dirty="0" smtClean="0">
                <a:solidFill>
                  <a:srgbClr val="00B0F0"/>
                </a:solidFill>
              </a:rPr>
            </a:br>
            <a:r>
              <a:rPr lang="en-US" sz="4000" dirty="0" smtClean="0">
                <a:solidFill>
                  <a:srgbClr val="00B0F0"/>
                </a:solidFill>
              </a:rPr>
              <a:t/>
            </a:r>
            <a:br>
              <a:rPr lang="en-US" sz="4000" dirty="0" smtClean="0">
                <a:solidFill>
                  <a:srgbClr val="00B0F0"/>
                </a:solidFill>
              </a:rPr>
            </a:b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Professionalism Tip #2:</a:t>
            </a:r>
            <a:b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Recommendation Letters </a:t>
            </a:r>
            <a:endParaRPr lang="en-US" sz="4000" b="0" dirty="0">
              <a:solidFill>
                <a:srgbClr val="00B0F0"/>
              </a:solidFill>
            </a:endParaRPr>
          </a:p>
        </p:txBody>
      </p:sp>
      <p:sp>
        <p:nvSpPr>
          <p:cNvPr id="2" name="Content Placeholder 1"/>
          <p:cNvSpPr>
            <a:spLocks noGrp="1"/>
          </p:cNvSpPr>
          <p:nvPr>
            <p:ph idx="1"/>
          </p:nvPr>
        </p:nvSpPr>
        <p:spPr>
          <a:xfrm>
            <a:off x="914400" y="2286000"/>
            <a:ext cx="7239000" cy="4846320"/>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Advance notice on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Rec</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Letters (</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least 1 week)</a:t>
            </a:r>
          </a:p>
          <a:p>
            <a:pPr lvl="1"/>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Resume</a:t>
            </a:r>
          </a:p>
          <a:p>
            <a:pPr lvl="1"/>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Copy of application/requirements</a:t>
            </a:r>
          </a:p>
          <a:p>
            <a:pPr lvl="1"/>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Follow with a thank-you letter</a:t>
            </a:r>
          </a:p>
          <a:p>
            <a:pPr lvl="1">
              <a:buNone/>
            </a:pPr>
            <a:endParaRPr lang="en-US" sz="3200" dirty="0" smtClean="0"/>
          </a:p>
          <a:p>
            <a:pPr lvl="1"/>
            <a:endParaRPr lang="en-US" sz="3200" dirty="0" smtClean="0"/>
          </a:p>
          <a:p>
            <a:pPr lvl="1"/>
            <a:endParaRPr lang="en-US" sz="3200" dirty="0" smtClean="0"/>
          </a:p>
          <a:p>
            <a:pPr lvl="1">
              <a:buNone/>
            </a:pPr>
            <a:endParaRPr lang="en-US" sz="3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
            <a:ext cx="7239000" cy="1143000"/>
          </a:xfrm>
        </p:spPr>
        <p:txBody>
          <a:bodyPr>
            <a:normAutofit fontScale="90000"/>
          </a:bodyPr>
          <a:lstStyle/>
          <a:p>
            <a:pPr algn="ct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solidFill>
                  <a:srgbClr val="00B0F0"/>
                </a:solidFill>
              </a:rPr>
              <a:t/>
            </a:r>
            <a:br>
              <a:rPr lang="en-US" sz="4000" dirty="0">
                <a:ln w="500">
                  <a:solidFill>
                    <a:srgbClr val="F4E7ED">
                      <a:shade val="20000"/>
                      <a:satMod val="120000"/>
                    </a:srgbClr>
                  </a:solidFill>
                </a:ln>
                <a:solidFill>
                  <a:srgbClr val="00B0F0"/>
                </a:solidFill>
              </a:rPr>
            </a:br>
            <a: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Professionalism Tip </a:t>
            </a: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#3:</a:t>
            </a:r>
            <a: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r>
            <a:br>
              <a:rPr lang="en-US" sz="40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n-US" sz="40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Thank you notes</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urlz MT"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NEVER underestimate the power of a thank-you note. </a:t>
            </a:r>
          </a:p>
          <a:p>
            <a:r>
              <a:rPr lang="en-US" dirty="0" smtClean="0"/>
              <a:t>Get yourself some stationary, thank you cards, etc.</a:t>
            </a:r>
          </a:p>
          <a:p>
            <a:r>
              <a:rPr lang="en-US" dirty="0" smtClean="0"/>
              <a:t>Hand deliver or mail</a:t>
            </a:r>
          </a:p>
          <a:p>
            <a:r>
              <a:rPr lang="en-US" dirty="0" smtClean="0"/>
              <a:t>Appropriate format:</a:t>
            </a:r>
          </a:p>
          <a:p>
            <a:pPr lvl="1"/>
            <a:r>
              <a:rPr lang="en-US" dirty="0" smtClean="0"/>
              <a:t>Greet the giver</a:t>
            </a:r>
          </a:p>
          <a:p>
            <a:pPr lvl="1"/>
            <a:r>
              <a:rPr lang="en-US" dirty="0" smtClean="0"/>
              <a:t>Express your gratitude</a:t>
            </a:r>
          </a:p>
          <a:p>
            <a:pPr lvl="1"/>
            <a:r>
              <a:rPr lang="en-US" dirty="0" smtClean="0"/>
              <a:t>Discuss use (“The graduation money will go into my college savings!”)</a:t>
            </a:r>
          </a:p>
          <a:p>
            <a:pPr lvl="1"/>
            <a:r>
              <a:rPr lang="en-US" dirty="0" smtClean="0"/>
              <a:t>Mention the past; allude to the future (“It was great to see you in church on Sunday. I hope to see you when I come home to visit.”)</a:t>
            </a:r>
            <a:endParaRPr lang="en-US" dirty="0"/>
          </a:p>
        </p:txBody>
      </p:sp>
      <p:pic>
        <p:nvPicPr>
          <p:cNvPr id="6146" name="Picture 2" descr="C:\Documents and Settings\ahurdle\Local Settings\Temporary Internet Files\Content.IE5\T8PMHCNM\MCj01048380000[1].wmf"/>
          <p:cNvPicPr>
            <a:picLocks noChangeAspect="1" noChangeArrowheads="1"/>
          </p:cNvPicPr>
          <p:nvPr/>
        </p:nvPicPr>
        <p:blipFill>
          <a:blip r:embed="rId2" cstate="print"/>
          <a:srcRect/>
          <a:stretch>
            <a:fillRect/>
          </a:stretch>
        </p:blipFill>
        <p:spPr bwMode="auto">
          <a:xfrm rot="1900190">
            <a:off x="7437652" y="185723"/>
            <a:ext cx="1565822" cy="979424"/>
          </a:xfrm>
          <a:prstGeom prst="rect">
            <a:avLst/>
          </a:prstGeom>
          <a:noFill/>
        </p:spPr>
      </p:pic>
      <p:pic>
        <p:nvPicPr>
          <p:cNvPr id="6147" name="Picture 3" descr="C:\Documents and Settings\ahurdle\Local Settings\Temporary Internet Files\Content.IE5\MXTAKWSK\MCj01049180000[1].wmf"/>
          <p:cNvPicPr>
            <a:picLocks noChangeAspect="1" noChangeArrowheads="1"/>
          </p:cNvPicPr>
          <p:nvPr/>
        </p:nvPicPr>
        <p:blipFill>
          <a:blip r:embed="rId3" cstate="print"/>
          <a:srcRect/>
          <a:stretch>
            <a:fillRect/>
          </a:stretch>
        </p:blipFill>
        <p:spPr bwMode="auto">
          <a:xfrm rot="19794213">
            <a:off x="63845" y="397176"/>
            <a:ext cx="1440084" cy="617180"/>
          </a:xfrm>
          <a:prstGeom prst="rect">
            <a:avLst/>
          </a:prstGeom>
          <a:noFill/>
        </p:spPr>
      </p:pic>
      <p:pic>
        <p:nvPicPr>
          <p:cNvPr id="6148" name="Picture 4" descr="C:\Documents and Settings\ahurdle\Local Settings\Temporary Internet Files\Content.IE5\Q1CQPZLX\MCj01051400000[1].wmf"/>
          <p:cNvPicPr>
            <a:picLocks noChangeAspect="1" noChangeArrowheads="1"/>
          </p:cNvPicPr>
          <p:nvPr/>
        </p:nvPicPr>
        <p:blipFill>
          <a:blip r:embed="rId4" cstate="print"/>
          <a:srcRect/>
          <a:stretch>
            <a:fillRect/>
          </a:stretch>
        </p:blipFill>
        <p:spPr bwMode="auto">
          <a:xfrm>
            <a:off x="7894258" y="2438400"/>
            <a:ext cx="1021142" cy="1214628"/>
          </a:xfrm>
          <a:prstGeom prst="rect">
            <a:avLst/>
          </a:prstGeom>
          <a:noFill/>
        </p:spPr>
      </p:pic>
      <p:pic>
        <p:nvPicPr>
          <p:cNvPr id="6149" name="Picture 5" descr="C:\Documents and Settings\ahurdle\Local Settings\Temporary Internet Files\Content.IE5\V4EGGITG\MCj01047960000[1].wmf"/>
          <p:cNvPicPr>
            <a:picLocks noChangeAspect="1" noChangeArrowheads="1"/>
          </p:cNvPicPr>
          <p:nvPr/>
        </p:nvPicPr>
        <p:blipFill>
          <a:blip r:embed="rId5" cstate="print"/>
          <a:srcRect/>
          <a:stretch>
            <a:fillRect/>
          </a:stretch>
        </p:blipFill>
        <p:spPr bwMode="auto">
          <a:xfrm rot="20620115">
            <a:off x="5174936" y="3212896"/>
            <a:ext cx="1823314" cy="756209"/>
          </a:xfrm>
          <a:prstGeom prst="rect">
            <a:avLst/>
          </a:prstGeom>
          <a:noFill/>
        </p:spPr>
      </p:pic>
      <p:pic>
        <p:nvPicPr>
          <p:cNvPr id="6150" name="Picture 6" descr="C:\Documents and Settings\ahurdle\Local Settings\Temporary Internet Files\Content.IE5\SHU55QUW\MCj01051200000[1].wmf"/>
          <p:cNvPicPr>
            <a:picLocks noChangeAspect="1" noChangeArrowheads="1"/>
          </p:cNvPicPr>
          <p:nvPr/>
        </p:nvPicPr>
        <p:blipFill>
          <a:blip r:embed="rId6" cstate="print"/>
          <a:srcRect/>
          <a:stretch>
            <a:fillRect/>
          </a:stretch>
        </p:blipFill>
        <p:spPr bwMode="auto">
          <a:xfrm>
            <a:off x="7696200" y="5410200"/>
            <a:ext cx="1591971" cy="1318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20040"/>
            <a:ext cx="8305800" cy="1143000"/>
          </a:xfrm>
        </p:spPr>
        <p:txBody>
          <a:bodyPr>
            <a:prstTxWarp prst="textWave2">
              <a:avLst/>
            </a:prstTxWarp>
            <a:normAutofit fontScale="90000"/>
          </a:bodyPr>
          <a:lstStyle/>
          <a:p>
            <a:pPr algn="ctr"/>
            <a:r>
              <a:rPr lang="en-US" sz="6600" dirty="0" smtClean="0">
                <a:ln w="17780" cmpd="sng">
                  <a:solidFill>
                    <a:srgbClr val="FFFFFF"/>
                  </a:solidFill>
                  <a:prstDash val="solid"/>
                  <a:miter lim="800000"/>
                </a:ln>
                <a:solidFill>
                  <a:srgbClr val="00B050"/>
                </a:solidFill>
                <a:effectLst>
                  <a:outerShdw blurRad="50800" algn="tl" rotWithShape="0">
                    <a:srgbClr val="000000"/>
                  </a:outerShdw>
                </a:effectLst>
                <a:latin typeface="Bookman Old Style" pitchFamily="18" charset="0"/>
              </a:rPr>
              <a:t>Professional</a:t>
            </a:r>
            <a:r>
              <a:rPr lang="en-US" sz="6600" dirty="0" smtClean="0">
                <a:ln w="17780" cmpd="sng">
                  <a:solidFill>
                    <a:srgbClr val="FFFFFF"/>
                  </a:solidFill>
                  <a:prstDash val="solid"/>
                  <a:miter lim="800000"/>
                </a:ln>
                <a:solidFill>
                  <a:srgbClr val="00B050"/>
                </a:solidFill>
                <a:effectLst>
                  <a:outerShdw blurRad="50800" algn="tl" rotWithShape="0">
                    <a:srgbClr val="000000"/>
                  </a:outerShdw>
                </a:effectLst>
                <a:latin typeface="Chiller" pitchFamily="82" charset="0"/>
              </a:rPr>
              <a:t> </a:t>
            </a:r>
            <a:r>
              <a:rPr lang="en-US" sz="6600" dirty="0" smtClean="0">
                <a:ln w="17780" cmpd="sng">
                  <a:solidFill>
                    <a:srgbClr val="FFFFFF"/>
                  </a:solidFill>
                  <a:prstDash val="solid"/>
                  <a:miter lim="800000"/>
                </a:ln>
                <a:solidFill>
                  <a:srgbClr val="00B050"/>
                </a:solidFill>
                <a:effectLst>
                  <a:outerShdw blurRad="50800" algn="tl" rotWithShape="0">
                    <a:srgbClr val="000000"/>
                  </a:outerShdw>
                </a:effectLst>
                <a:latin typeface="Bookman Old Style" pitchFamily="18" charset="0"/>
              </a:rPr>
              <a:t>Tip</a:t>
            </a:r>
            <a:r>
              <a:rPr lang="en-US" sz="6600" dirty="0" smtClean="0">
                <a:ln w="17780" cmpd="sng">
                  <a:solidFill>
                    <a:srgbClr val="FFFFFF"/>
                  </a:solidFill>
                  <a:prstDash val="solid"/>
                  <a:miter lim="800000"/>
                </a:ln>
                <a:solidFill>
                  <a:srgbClr val="00B050"/>
                </a:solidFill>
                <a:effectLst>
                  <a:outerShdw blurRad="50800" algn="tl" rotWithShape="0">
                    <a:srgbClr val="000000"/>
                  </a:outerShdw>
                </a:effectLst>
                <a:latin typeface="Chiller" pitchFamily="82" charset="0"/>
              </a:rPr>
              <a:t> #4</a:t>
            </a:r>
            <a:endParaRPr lang="en-US" sz="6600" dirty="0">
              <a:ln w="17780" cmpd="sng">
                <a:solidFill>
                  <a:srgbClr val="FFFFFF"/>
                </a:solidFill>
                <a:prstDash val="solid"/>
                <a:miter lim="800000"/>
              </a:ln>
              <a:solidFill>
                <a:srgbClr val="00B050"/>
              </a:solidFill>
              <a:effectLst>
                <a:outerShdw blurRad="50800" algn="tl" rotWithShape="0">
                  <a:srgbClr val="000000"/>
                </a:outerShdw>
              </a:effectLst>
              <a:latin typeface="Chiller" pitchFamily="82" charset="0"/>
            </a:endParaRPr>
          </a:p>
        </p:txBody>
      </p:sp>
      <p:sp>
        <p:nvSpPr>
          <p:cNvPr id="2" name="Content Placeholder 1"/>
          <p:cNvSpPr>
            <a:spLocks noGrp="1"/>
          </p:cNvSpPr>
          <p:nvPr>
            <p:ph idx="1"/>
          </p:nvPr>
        </p:nvSpPr>
        <p:spPr>
          <a:xfrm>
            <a:off x="457200" y="1609416"/>
            <a:ext cx="8382000" cy="4846320"/>
          </a:xfrm>
        </p:spPr>
        <p:txBody>
          <a:bodyPr>
            <a:normAutofit/>
          </a:bodyPr>
          <a:lstStyle/>
          <a:p>
            <a:pPr algn="ctr">
              <a:buNone/>
            </a:pPr>
            <a:r>
              <a:rPr lang="en-US" sz="4000" b="1" dirty="0" smtClean="0">
                <a:latin typeface="Bookman Old Style" pitchFamily="18" charset="0"/>
              </a:rPr>
              <a:t>PROFESSORS/ADVISORS </a:t>
            </a:r>
            <a:r>
              <a:rPr lang="en-US" sz="4000" b="1" dirty="0" smtClean="0">
                <a:latin typeface="Bookman Old Style" pitchFamily="18" charset="0"/>
              </a:rPr>
              <a:t>AREN’T  SCARY  ALIENS!!!</a:t>
            </a:r>
          </a:p>
          <a:p>
            <a:pPr algn="ctr">
              <a:buNone/>
            </a:pPr>
            <a:endParaRPr lang="en-US" sz="4000" b="1" dirty="0">
              <a:latin typeface="Chiller" pitchFamily="82" charset="0"/>
            </a:endParaRPr>
          </a:p>
        </p:txBody>
      </p:sp>
      <p:pic>
        <p:nvPicPr>
          <p:cNvPr id="1028" name="Picture 4" descr="C:\Documents and Settings\ahurdle\Local Settings\Temporary Internet Files\Content.IE5\BY36TJRA\MMj02346760000[1].gif"/>
          <p:cNvPicPr>
            <a:picLocks noChangeAspect="1" noChangeArrowheads="1" noCrop="1"/>
          </p:cNvPicPr>
          <p:nvPr/>
        </p:nvPicPr>
        <p:blipFill>
          <a:blip r:embed="rId2" cstate="print"/>
          <a:srcRect/>
          <a:stretch>
            <a:fillRect/>
          </a:stretch>
        </p:blipFill>
        <p:spPr bwMode="auto">
          <a:xfrm>
            <a:off x="3605212" y="2819400"/>
            <a:ext cx="2185988" cy="2533295"/>
          </a:xfrm>
          <a:prstGeom prst="rect">
            <a:avLst/>
          </a:prstGeom>
          <a:noFill/>
        </p:spPr>
      </p:pic>
      <p:sp>
        <p:nvSpPr>
          <p:cNvPr id="7" name="TextBox 6"/>
          <p:cNvSpPr txBox="1"/>
          <p:nvPr/>
        </p:nvSpPr>
        <p:spPr>
          <a:xfrm rot="20489926">
            <a:off x="-188533" y="3198955"/>
            <a:ext cx="3551699" cy="830997"/>
          </a:xfrm>
          <a:prstGeom prst="rect">
            <a:avLst/>
          </a:prstGeom>
          <a:no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Schedule Appointments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rot="1495889">
            <a:off x="5893447" y="3333868"/>
            <a:ext cx="3199997" cy="830997"/>
          </a:xfrm>
          <a:prstGeom prst="rect">
            <a:avLst/>
          </a:prstGeom>
          <a:no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Talk to your Professor</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2810500" y="5341203"/>
            <a:ext cx="3590300" cy="830997"/>
          </a:xfrm>
          <a:prstGeom prst="rect">
            <a:avLst/>
          </a:prstGeom>
          <a:no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to Type Professional Emails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
            <a:ext cx="7239000" cy="1143000"/>
          </a:xfrm>
        </p:spPr>
        <p:txBody>
          <a:bodyPr>
            <a:normAutofit/>
          </a:bodyPr>
          <a:lstStyle/>
          <a:p>
            <a:pPr algn="ct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urlz MT" pitchFamily="82" charset="0"/>
              </a:rPr>
              <a:t>Which Letter to Use???</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urlz MT" pitchFamily="82" charset="0"/>
            </a:endParaRPr>
          </a:p>
        </p:txBody>
      </p:sp>
      <p:sp>
        <p:nvSpPr>
          <p:cNvPr id="2" name="Content Placeholder 1"/>
          <p:cNvSpPr>
            <a:spLocks noGrp="1"/>
          </p:cNvSpPr>
          <p:nvPr>
            <p:ph idx="1"/>
          </p:nvPr>
        </p:nvSpPr>
        <p:spPr>
          <a:xfrm>
            <a:off x="152400" y="1447800"/>
            <a:ext cx="4419600" cy="5181600"/>
          </a:xfrm>
          <a:solidFill>
            <a:schemeClr val="tx1">
              <a:alpha val="0"/>
            </a:schemeClr>
          </a:solidFill>
          <a:ln w="15875">
            <a:solidFill>
              <a:schemeClr val="tx1">
                <a:alpha val="43000"/>
              </a:schemeClr>
            </a:solidFill>
          </a:ln>
        </p:spPr>
        <p:txBody>
          <a:bodyPr>
            <a:normAutofit/>
          </a:bodyPr>
          <a:lstStyle/>
          <a:p>
            <a:pPr>
              <a:buNone/>
            </a:pPr>
            <a:r>
              <a:rPr lang="en-US" sz="1400" dirty="0" smtClean="0"/>
              <a:t>     </a:t>
            </a:r>
            <a:r>
              <a:rPr lang="en-US" sz="2000" dirty="0" smtClean="0"/>
              <a:t>Hey I don’t understand what’s going on in class and I can’t fail because I have a scholarship and my mom wants me to drop it but just don’t know what to </a:t>
            </a:r>
            <a:r>
              <a:rPr lang="en-US" sz="2000" dirty="0" err="1" smtClean="0"/>
              <a:t>od</a:t>
            </a:r>
            <a:r>
              <a:rPr lang="en-US" sz="2000" dirty="0" smtClean="0"/>
              <a:t>. </a:t>
            </a:r>
            <a:r>
              <a:rPr lang="en-US" sz="2000" dirty="0" smtClean="0">
                <a:sym typeface="Wingdings" pitchFamily="2" charset="2"/>
              </a:rPr>
              <a:t></a:t>
            </a:r>
            <a:r>
              <a:rPr lang="en-US" sz="2000" dirty="0" smtClean="0"/>
              <a:t> I need to meet with you </a:t>
            </a:r>
            <a:r>
              <a:rPr lang="en-US" sz="2000" dirty="0" err="1" smtClean="0"/>
              <a:t>asap</a:t>
            </a:r>
            <a:r>
              <a:rPr lang="en-US" sz="2000" dirty="0" smtClean="0"/>
              <a:t> because I need you to help me know if I should drop the class or keep trying my hardest.  I have to do good b/c my </a:t>
            </a:r>
            <a:r>
              <a:rPr lang="en-US" sz="2000" dirty="0" err="1" smtClean="0"/>
              <a:t>gpa</a:t>
            </a:r>
            <a:r>
              <a:rPr lang="en-US" sz="2000" dirty="0" smtClean="0"/>
              <a:t> is so important for nursing school and I wont get in unless I have at least a 2.75.  ?!?! I need you to tell me when you can meet with me.</a:t>
            </a:r>
          </a:p>
          <a:p>
            <a:pPr>
              <a:buNone/>
            </a:pPr>
            <a:r>
              <a:rPr lang="en-US" sz="2000" dirty="0" smtClean="0"/>
              <a:t>Thx </a:t>
            </a:r>
            <a:r>
              <a:rPr lang="en-US" sz="2000" dirty="0" smtClean="0">
                <a:sym typeface="Wingdings" pitchFamily="2" charset="2"/>
              </a:rPr>
              <a:t></a:t>
            </a:r>
            <a:endParaRPr lang="en-US" sz="2000" dirty="0" smtClean="0"/>
          </a:p>
          <a:p>
            <a:pPr>
              <a:buNone/>
            </a:pPr>
            <a:endParaRPr lang="en-US" sz="2000" dirty="0"/>
          </a:p>
        </p:txBody>
      </p:sp>
      <p:sp>
        <p:nvSpPr>
          <p:cNvPr id="4" name="TextBox 3"/>
          <p:cNvSpPr txBox="1"/>
          <p:nvPr/>
        </p:nvSpPr>
        <p:spPr>
          <a:xfrm>
            <a:off x="4724400" y="1447800"/>
            <a:ext cx="4267200" cy="5078313"/>
          </a:xfrm>
          <a:prstGeom prst="rect">
            <a:avLst/>
          </a:prstGeom>
          <a:solidFill>
            <a:schemeClr val="tx1">
              <a:alpha val="0"/>
            </a:schemeClr>
          </a:solidFill>
          <a:ln>
            <a:solidFill>
              <a:schemeClr val="tx1"/>
            </a:solidFill>
          </a:ln>
        </p:spPr>
        <p:txBody>
          <a:bodyPr wrap="square" rtlCol="0">
            <a:spAutoFit/>
          </a:bodyPr>
          <a:lstStyle/>
          <a:p>
            <a:r>
              <a:rPr lang="en-US" dirty="0" smtClean="0"/>
              <a:t>Hi Alexis/Dr. Hurdle/Mrs. Hurdle,</a:t>
            </a:r>
          </a:p>
          <a:p>
            <a:endParaRPr lang="en-US" dirty="0" smtClean="0"/>
          </a:p>
          <a:p>
            <a:r>
              <a:rPr lang="en-US" dirty="0" smtClean="0"/>
              <a:t>My name is Barbara Bush, and I am a student in your Fundamentals of Chemistry class that meets on T/R at 7:30am.  I am emailing you because I am concerned about my success in the class.  I am a dedicated student majoring in Nursing.  As you probably know, my GPA is so important to me as I prepare for Nursing School.  I was wondering if I could meet with you, at your convenience, to discuss  my concerns.  I look forward to your reply.</a:t>
            </a:r>
          </a:p>
          <a:p>
            <a:endParaRPr lang="en-US" dirty="0" smtClean="0"/>
          </a:p>
          <a:p>
            <a:r>
              <a:rPr lang="en-US" dirty="0" smtClean="0"/>
              <a:t>Thank you,</a:t>
            </a:r>
          </a:p>
          <a:p>
            <a:r>
              <a:rPr lang="en-US" dirty="0" smtClean="0"/>
              <a:t>Barbara Bush</a:t>
            </a:r>
          </a:p>
          <a:p>
            <a:r>
              <a:rPr lang="en-US" dirty="0" smtClean="0"/>
              <a:t>002259644 (student ID #)</a:t>
            </a:r>
          </a:p>
        </p:txBody>
      </p:sp>
      <p:pic>
        <p:nvPicPr>
          <p:cNvPr id="2050" name="Picture 2" descr="C:\Documents and Settings\ahurdle\Local Settings\Temporary Internet Files\Content.IE5\37FQA47S\MCj04344110000[1].wmf"/>
          <p:cNvPicPr>
            <a:picLocks noChangeAspect="1" noChangeArrowheads="1"/>
          </p:cNvPicPr>
          <p:nvPr/>
        </p:nvPicPr>
        <p:blipFill>
          <a:blip r:embed="rId2" cstate="print"/>
          <a:srcRect/>
          <a:stretch>
            <a:fillRect/>
          </a:stretch>
        </p:blipFill>
        <p:spPr bwMode="auto">
          <a:xfrm>
            <a:off x="7950200" y="228600"/>
            <a:ext cx="965200" cy="1085850"/>
          </a:xfrm>
          <a:prstGeom prst="rect">
            <a:avLst/>
          </a:prstGeom>
          <a:noFill/>
        </p:spPr>
      </p:pic>
      <p:pic>
        <p:nvPicPr>
          <p:cNvPr id="6" name="Picture 2" descr="C:\Documents and Settings\ahurdle\Local Settings\Temporary Internet Files\Content.IE5\37FQA47S\MCj04344110000[1].wmf"/>
          <p:cNvPicPr>
            <a:picLocks noChangeAspect="1" noChangeArrowheads="1"/>
          </p:cNvPicPr>
          <p:nvPr/>
        </p:nvPicPr>
        <p:blipFill>
          <a:blip r:embed="rId2" cstate="print"/>
          <a:srcRect/>
          <a:stretch>
            <a:fillRect/>
          </a:stretch>
        </p:blipFill>
        <p:spPr bwMode="auto">
          <a:xfrm>
            <a:off x="0" y="228600"/>
            <a:ext cx="965200" cy="1085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239000" cy="1143000"/>
          </a:xfrm>
        </p:spPr>
        <p:txBody>
          <a:bodyPr>
            <a:noAutofit/>
          </a:bodyPr>
          <a:lstStyle/>
          <a:p>
            <a:pPr algn="ctr"/>
            <a:r>
              <a:rPr lang="en-US" sz="4400" dirty="0">
                <a:ln w="500">
                  <a:solidFill>
                    <a:srgbClr val="F4E7ED">
                      <a:shade val="20000"/>
                      <a:satMod val="120000"/>
                    </a:srgbClr>
                  </a:solidFill>
                </a:ln>
                <a:solidFill>
                  <a:srgbClr val="00B0F0"/>
                </a:solidFill>
              </a:rPr>
              <a:t/>
            </a:r>
            <a:br>
              <a:rPr lang="en-US" sz="4400" dirty="0">
                <a:ln w="500">
                  <a:solidFill>
                    <a:srgbClr val="F4E7ED">
                      <a:shade val="20000"/>
                      <a:satMod val="120000"/>
                    </a:srgbClr>
                  </a:solidFill>
                </a:ln>
                <a:solidFill>
                  <a:srgbClr val="00B0F0"/>
                </a:solidFill>
              </a:rPr>
            </a:br>
            <a:r>
              <a:rPr lang="en-US" sz="4400" dirty="0">
                <a:ln w="500">
                  <a:solidFill>
                    <a:srgbClr val="F4E7ED">
                      <a:shade val="20000"/>
                      <a:satMod val="120000"/>
                    </a:srgbClr>
                  </a:solidFill>
                </a:ln>
                <a:solidFill>
                  <a:srgbClr val="00B0F0"/>
                </a:solidFill>
              </a:rPr>
              <a:t/>
            </a:r>
            <a:br>
              <a:rPr lang="en-US" sz="4400" dirty="0">
                <a:ln w="500">
                  <a:solidFill>
                    <a:srgbClr val="F4E7ED">
                      <a:shade val="20000"/>
                      <a:satMod val="120000"/>
                    </a:srgbClr>
                  </a:solidFill>
                </a:ln>
                <a:solidFill>
                  <a:srgbClr val="00B0F0"/>
                </a:solidFill>
              </a:rPr>
            </a:br>
            <a:r>
              <a:rPr lang="en-US" sz="4400" dirty="0">
                <a:ln w="500">
                  <a:solidFill>
                    <a:srgbClr val="F4E7ED">
                      <a:shade val="20000"/>
                      <a:satMod val="120000"/>
                    </a:srgbClr>
                  </a:solidFill>
                </a:ln>
                <a:solidFill>
                  <a:srgbClr val="00B0F0"/>
                </a:solidFill>
              </a:rPr>
              <a:t/>
            </a:r>
            <a:br>
              <a:rPr lang="en-US" sz="4400" dirty="0">
                <a:ln w="500">
                  <a:solidFill>
                    <a:srgbClr val="F4E7ED">
                      <a:shade val="20000"/>
                      <a:satMod val="120000"/>
                    </a:srgbClr>
                  </a:solidFill>
                </a:ln>
                <a:solidFill>
                  <a:srgbClr val="00B0F0"/>
                </a:solidFill>
              </a:rPr>
            </a:br>
            <a:r>
              <a:rPr lang="en-US" sz="44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Professionalism Tip </a:t>
            </a:r>
            <a:r>
              <a:rPr lang="en-US" sz="44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#5:</a:t>
            </a:r>
            <a:r>
              <a:rPr lang="en-US" sz="44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
            </a:r>
            <a:br>
              <a:rPr lang="en-US" sz="4400"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br>
            <a:r>
              <a:rPr lang="en-US" sz="4400"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THE HANDSHAKE</a:t>
            </a:r>
            <a:endParaRPr lang="en-US" sz="44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descr="nemo.jpg"/>
          <p:cNvPicPr>
            <a:picLocks noGrp="1" noChangeAspect="1"/>
          </p:cNvPicPr>
          <p:nvPr>
            <p:ph idx="1"/>
          </p:nvPr>
        </p:nvPicPr>
        <p:blipFill>
          <a:blip r:embed="rId2" cstate="print"/>
          <a:stretch>
            <a:fillRect/>
          </a:stretch>
        </p:blipFill>
        <p:spPr>
          <a:xfrm>
            <a:off x="2484834" y="1783556"/>
            <a:ext cx="4068366" cy="2712244"/>
          </a:xfrm>
        </p:spPr>
      </p:pic>
      <p:sp>
        <p:nvSpPr>
          <p:cNvPr id="6" name="TextBox 5"/>
          <p:cNvSpPr txBox="1"/>
          <p:nvPr/>
        </p:nvSpPr>
        <p:spPr>
          <a:xfrm>
            <a:off x="304800" y="5064204"/>
            <a:ext cx="8534400" cy="1754326"/>
          </a:xfrm>
          <a:prstGeom prst="rect">
            <a:avLst/>
          </a:prstGeom>
          <a:noFill/>
        </p:spPr>
        <p:txBody>
          <a:bodyPr wrap="square" rtlCol="0">
            <a:spAutoFit/>
          </a:bodyPr>
          <a:lstStyle/>
          <a:p>
            <a:pPr algn="ctr"/>
            <a:r>
              <a:rPr lang="en-US" sz="5400" b="1" u="sng" dirty="0" smtClean="0">
                <a:latin typeface="Bookman Old Style" pitchFamily="18" charset="0"/>
              </a:rPr>
              <a:t>BEWARE the Dead Fish!!!!!</a:t>
            </a:r>
            <a:endParaRPr lang="en-US" sz="5400" b="1" u="sng" dirty="0">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3108960"/>
          </a:xfrm>
        </p:spPr>
        <p:txBody>
          <a:bodyPr>
            <a:noAutofit/>
          </a:bodyPr>
          <a:lstStyle/>
          <a:p>
            <a:pPr algn="ctr"/>
            <a:r>
              <a:rPr lang="en-US" sz="6600" dirty="0" smtClean="0"/>
              <a:t>QUESTIONS ON Academics &amp; professionalism?!?!</a:t>
            </a:r>
            <a:endParaRPr lang="en-US" sz="6600" dirty="0"/>
          </a:p>
        </p:txBody>
      </p:sp>
      <p:pic>
        <p:nvPicPr>
          <p:cNvPr id="4098" name="Picture 2" descr="C:\Documents and Settings\ahurdle\Local Settings\Temporary Internet Files\Content.IE5\7OOSD6I5\MCj03043110000[1].wmf"/>
          <p:cNvPicPr>
            <a:picLocks noChangeAspect="1" noChangeArrowheads="1"/>
          </p:cNvPicPr>
          <p:nvPr/>
        </p:nvPicPr>
        <p:blipFill>
          <a:blip r:embed="rId2" cstate="print"/>
          <a:srcRect/>
          <a:stretch>
            <a:fillRect/>
          </a:stretch>
        </p:blipFill>
        <p:spPr bwMode="auto">
          <a:xfrm>
            <a:off x="3505200" y="3431862"/>
            <a:ext cx="1981200" cy="33499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3337560"/>
          </a:xfrm>
        </p:spPr>
        <p:txBody>
          <a:bodyPr>
            <a:normAutofit fontScale="90000"/>
          </a:bodyPr>
          <a:lstStyle/>
          <a:p>
            <a:pPr algn="ctr"/>
            <a:r>
              <a:rPr lang="en-US" sz="7200" cap="none" dirty="0" smtClean="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rPr>
              <a:t>Surviving  College: The Social Side</a:t>
            </a:r>
            <a:br>
              <a:rPr lang="en-US" sz="7200" cap="none" dirty="0" smtClean="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rPr>
            </a:br>
            <a:r>
              <a:rPr lang="en-US" sz="7200" cap="none" dirty="0" smtClean="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rPr>
              <a:t>RESPECT YOURSELF!</a:t>
            </a:r>
            <a:endParaRPr lang="en-US" sz="7200" cap="none" dirty="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22889" y="3352800"/>
            <a:ext cx="2920711" cy="3379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1713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cap="none" dirty="0">
                <a:ln w="11430"/>
                <a:solidFill>
                  <a:srgbClr val="00B0F0"/>
                </a:solidFill>
                <a:effectLst>
                  <a:outerShdw blurRad="50800" dist="39000" dir="5460000" algn="tl">
                    <a:srgbClr val="000000">
                      <a:alpha val="38000"/>
                    </a:srgbClr>
                  </a:outerShdw>
                </a:effectLst>
              </a:rPr>
              <a:t>2</a:t>
            </a:r>
            <a:r>
              <a:rPr lang="en-US" sz="7200" cap="none" dirty="0" smtClean="0">
                <a:ln w="11430"/>
                <a:solidFill>
                  <a:srgbClr val="00B0F0"/>
                </a:solidFill>
                <a:effectLst>
                  <a:outerShdw blurRad="50800" dist="39000" dir="5460000" algn="tl">
                    <a:srgbClr val="000000">
                      <a:alpha val="38000"/>
                    </a:srgbClr>
                  </a:outerShdw>
                </a:effectLst>
              </a:rPr>
              <a:t> Topics</a:t>
            </a:r>
            <a:endParaRPr lang="en-US" sz="7200" cap="none" dirty="0">
              <a:ln w="11430"/>
              <a:solidFill>
                <a:srgbClr val="00B0F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524000"/>
            <a:ext cx="7239000" cy="4846320"/>
          </a:xfrm>
        </p:spPr>
        <p:txBody>
          <a:bodyPr>
            <a:normAutofit/>
          </a:bodyPr>
          <a:lstStyle/>
          <a:p>
            <a:pPr marL="514350" indent="-514350">
              <a:buAutoNum type="arabicPeriod"/>
            </a:pP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Surviving College: The Academics and Professional Side</a:t>
            </a:r>
            <a:endParaRPr lang="en-US" sz="33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14350" indent="-514350">
              <a:buAutoNum type="arabicPeriod"/>
            </a:pPr>
            <a:endPar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514350" indent="-514350">
              <a:buAutoNum type="arabicPeriod"/>
            </a:pP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Surviving College—The Social Side</a:t>
            </a:r>
            <a:endParaRPr lang="en-US" sz="3600" dirty="0"/>
          </a:p>
        </p:txBody>
      </p:sp>
      <p:pic>
        <p:nvPicPr>
          <p:cNvPr id="1026" name="Picture 2" descr="C:\Documents and Settings\ahurdle\Local Settings\Temporary Internet Files\Content.IE5\T8PMHCNM\MCj04137100000[1].wmf"/>
          <p:cNvPicPr>
            <a:picLocks noChangeAspect="1" noChangeArrowheads="1"/>
          </p:cNvPicPr>
          <p:nvPr/>
        </p:nvPicPr>
        <p:blipFill>
          <a:blip r:embed="rId2" cstate="print"/>
          <a:srcRect/>
          <a:stretch>
            <a:fillRect/>
          </a:stretch>
        </p:blipFill>
        <p:spPr bwMode="auto">
          <a:xfrm>
            <a:off x="7239000" y="1371600"/>
            <a:ext cx="1143000" cy="115823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what’s coming up…</a:t>
            </a:r>
            <a:endParaRPr lang="en-US" dirty="0"/>
          </a:p>
        </p:txBody>
      </p:sp>
      <p:sp>
        <p:nvSpPr>
          <p:cNvPr id="3" name="Content Placeholder 2"/>
          <p:cNvSpPr>
            <a:spLocks noGrp="1"/>
          </p:cNvSpPr>
          <p:nvPr>
            <p:ph idx="1"/>
          </p:nvPr>
        </p:nvSpPr>
        <p:spPr/>
        <p:txBody>
          <a:bodyPr/>
          <a:lstStyle/>
          <a:p>
            <a:r>
              <a:rPr lang="en-US" dirty="0" smtClean="0"/>
              <a:t>Get involved!</a:t>
            </a:r>
          </a:p>
          <a:p>
            <a:pPr marL="0" indent="0">
              <a:buNone/>
            </a:pPr>
            <a:endParaRPr lang="en-US" dirty="0" smtClean="0"/>
          </a:p>
          <a:p>
            <a:r>
              <a:rPr lang="en-US" dirty="0" smtClean="0"/>
              <a:t>Own your values</a:t>
            </a:r>
          </a:p>
          <a:p>
            <a:pPr marL="0" indent="0">
              <a:buNone/>
            </a:pPr>
            <a:endParaRPr lang="en-US" dirty="0" smtClean="0"/>
          </a:p>
          <a:p>
            <a:r>
              <a:rPr lang="en-US" dirty="0" smtClean="0"/>
              <a:t>Self Presentation/Social Media</a:t>
            </a:r>
          </a:p>
          <a:p>
            <a:pPr marL="0" indent="0">
              <a:buNone/>
            </a:pPr>
            <a:endParaRPr lang="en-US" dirty="0"/>
          </a:p>
          <a:p>
            <a:r>
              <a:rPr lang="en-US" dirty="0" smtClean="0"/>
              <a:t>Own your </a:t>
            </a:r>
            <a:r>
              <a:rPr lang="en-US" dirty="0" err="1" smtClean="0"/>
              <a:t>rockin</a:t>
            </a:r>
            <a:r>
              <a:rPr lang="en-US" dirty="0" smtClean="0"/>
              <a:t>’ bod!</a:t>
            </a:r>
          </a:p>
          <a:p>
            <a:pPr marL="0" indent="0">
              <a:buNone/>
            </a:pPr>
            <a:endParaRPr lang="en-US" dirty="0" smtClean="0"/>
          </a:p>
          <a:p>
            <a:r>
              <a:rPr lang="en-US" dirty="0" smtClean="0"/>
              <a:t>Relationships </a:t>
            </a:r>
          </a:p>
          <a:p>
            <a:endParaRPr lang="en-US" dirty="0" smtClean="0"/>
          </a:p>
          <a:p>
            <a:endParaRPr lang="en-US" dirty="0" smtClean="0"/>
          </a:p>
          <a:p>
            <a:endParaRPr lang="en-US" dirty="0"/>
          </a:p>
        </p:txBody>
      </p:sp>
    </p:spTree>
    <p:extLst>
      <p:ext uri="{BB962C8B-B14F-4D97-AF65-F5344CB8AC3E}">
        <p14:creationId xmlns="" xmlns:p14="http://schemas.microsoft.com/office/powerpoint/2010/main" val="3267726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Freshman year!!!</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0" y="1447800"/>
            <a:ext cx="7848600" cy="5096184"/>
          </a:xfrm>
        </p:spPr>
        <p:txBody>
          <a:bodyPr>
            <a:noAutofit/>
          </a:bodyPr>
          <a:lstStyle/>
          <a:p>
            <a:r>
              <a:rPr lang="en-US" sz="2800" dirty="0" smtClean="0"/>
              <a:t>GET INVOLVED!</a:t>
            </a:r>
          </a:p>
          <a:p>
            <a:pPr lvl="1"/>
            <a:r>
              <a:rPr lang="en-US" sz="2800" dirty="0" smtClean="0"/>
              <a:t>Offices of Student Involvement</a:t>
            </a:r>
          </a:p>
          <a:p>
            <a:pPr lvl="1"/>
            <a:r>
              <a:rPr lang="en-US" sz="2800" dirty="0" smtClean="0"/>
              <a:t>Greek Life-fraternity and sorority life</a:t>
            </a:r>
          </a:p>
          <a:p>
            <a:pPr lvl="1"/>
            <a:r>
              <a:rPr lang="en-US" sz="2800" dirty="0" smtClean="0"/>
              <a:t>Religious organizations</a:t>
            </a:r>
          </a:p>
          <a:p>
            <a:pPr lvl="1"/>
            <a:r>
              <a:rPr lang="en-US" sz="2800" dirty="0" smtClean="0"/>
              <a:t>Political organizations- Young Democrats/Republicans, Student Government</a:t>
            </a:r>
          </a:p>
          <a:p>
            <a:pPr lvl="1"/>
            <a:r>
              <a:rPr lang="en-US" sz="2800" dirty="0" smtClean="0"/>
              <a:t>Social organizations-Habitat for Humanity, Colleges Against Cancer</a:t>
            </a:r>
          </a:p>
          <a:p>
            <a:pPr lvl="1"/>
            <a:r>
              <a:rPr lang="en-US" sz="2800" dirty="0" smtClean="0"/>
              <a:t>Intramurals</a:t>
            </a:r>
          </a:p>
          <a:p>
            <a:pPr lvl="1"/>
            <a:r>
              <a:rPr lang="en-US" sz="2800" dirty="0" smtClean="0"/>
              <a:t>Make </a:t>
            </a:r>
            <a:r>
              <a:rPr lang="en-US" sz="3600" dirty="0" smtClean="0">
                <a:solidFill>
                  <a:srgbClr val="FFFF00"/>
                </a:solidFill>
              </a:rPr>
              <a:t>NEW</a:t>
            </a:r>
            <a:r>
              <a:rPr lang="en-US" sz="2800" dirty="0" smtClean="0">
                <a:solidFill>
                  <a:srgbClr val="FFFF00"/>
                </a:solidFill>
              </a:rPr>
              <a:t> </a:t>
            </a:r>
            <a:r>
              <a:rPr lang="en-US" sz="2800" dirty="0" smtClean="0"/>
              <a:t>friends!!! These friends last.</a:t>
            </a:r>
          </a:p>
          <a:p>
            <a:pPr lvl="1"/>
            <a:endParaRPr lang="en-US" sz="2800" dirty="0" smtClean="0"/>
          </a:p>
          <a:p>
            <a:pPr lvl="1"/>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242048" cy="1143000"/>
          </a:xfrm>
        </p:spPr>
        <p:txBody>
          <a:bodyPr>
            <a:noAutofit/>
          </a:bodyPr>
          <a:lstStyle/>
          <a:p>
            <a:pPr algn="ctr"/>
            <a:r>
              <a:rPr lang="en-US" sz="4800" dirty="0" smtClean="0"/>
              <a:t>COLLEGE can be THE BEST 4 </a:t>
            </a:r>
            <a:r>
              <a:rPr lang="en-US" sz="4800" dirty="0" err="1" smtClean="0"/>
              <a:t>yEARS</a:t>
            </a:r>
            <a:r>
              <a:rPr lang="en-US" sz="4800" dirty="0" smtClean="0"/>
              <a:t> of your life!!!!</a:t>
            </a:r>
            <a:endParaRPr lang="en-US" sz="4800"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753147">
            <a:off x="304800" y="2133600"/>
            <a:ext cx="28575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200" y="4724400"/>
            <a:ext cx="2857500"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691791">
            <a:off x="5975728" y="2019300"/>
            <a:ext cx="2844800"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69228" y="4724400"/>
            <a:ext cx="2628900" cy="189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00400" y="2345015"/>
            <a:ext cx="2883278" cy="1922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242048" cy="1143000"/>
          </a:xfrm>
        </p:spPr>
        <p:txBody>
          <a:bodyPr/>
          <a:lstStyle/>
          <a:p>
            <a:pPr algn="r"/>
            <a:r>
              <a:rPr lang="en-US" dirty="0" smtClean="0"/>
              <a:t>Or…it can be the worst…</a:t>
            </a:r>
            <a:endParaRPr lang="en-US" dirty="0"/>
          </a:p>
        </p:txBody>
      </p:sp>
    </p:spTree>
    <p:extLst>
      <p:ext uri="{BB962C8B-B14F-4D97-AF65-F5344CB8AC3E}">
        <p14:creationId xmlns="" xmlns:p14="http://schemas.microsoft.com/office/powerpoint/2010/main" val="1541434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Your Beliefs will be challenged…own your values!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r>
              <a:rPr lang="en-US" dirty="0" smtClean="0"/>
              <a:t>Think about your beliefs toward issues…set self-imposed boundaries! </a:t>
            </a:r>
          </a:p>
          <a:p>
            <a:endParaRPr lang="en-US" dirty="0"/>
          </a:p>
          <a:p>
            <a:pPr marL="0" indent="0">
              <a:buNone/>
            </a:pPr>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9788" y="2832100"/>
            <a:ext cx="7462837" cy="90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042700">
            <a:off x="533400" y="3962400"/>
            <a:ext cx="236220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648432">
            <a:off x="5029200" y="4005263"/>
            <a:ext cx="2743200" cy="215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4071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8610600" cy="1981200"/>
          </a:xfrm>
        </p:spPr>
        <p:txBody>
          <a:bodyPr>
            <a:normAutofit/>
          </a:bodyPr>
          <a:lstStyle/>
          <a:p>
            <a:pPr algn="ct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Self-Presentation?</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facebook.bmp"/>
          <p:cNvPicPr>
            <a:picLocks noGrp="1" noChangeAspect="1"/>
          </p:cNvPicPr>
          <p:nvPr>
            <p:ph idx="1"/>
          </p:nvPr>
        </p:nvPicPr>
        <p:blipFill>
          <a:blip r:embed="rId3" cstate="print"/>
          <a:stretch>
            <a:fillRect/>
          </a:stretch>
        </p:blipFill>
        <p:spPr>
          <a:xfrm>
            <a:off x="152400" y="304800"/>
            <a:ext cx="5674823" cy="2133600"/>
          </a:xfrm>
        </p:spPr>
      </p:pic>
      <p:sp>
        <p:nvSpPr>
          <p:cNvPr id="7" name="TextBox 6"/>
          <p:cNvSpPr txBox="1"/>
          <p:nvPr/>
        </p:nvSpPr>
        <p:spPr>
          <a:xfrm>
            <a:off x="1676400" y="2743200"/>
            <a:ext cx="6324600" cy="1323439"/>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are YOU Presenting Yourself???</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44695" y="4191000"/>
            <a:ext cx="3518305" cy="2493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book3.jpg"/>
          <p:cNvPicPr>
            <a:picLocks noChangeAspect="1"/>
          </p:cNvPicPr>
          <p:nvPr/>
        </p:nvPicPr>
        <p:blipFill>
          <a:blip r:embed="rId2" cstate="print"/>
          <a:stretch>
            <a:fillRect/>
          </a:stretch>
        </p:blipFill>
        <p:spPr>
          <a:xfrm rot="20401708">
            <a:off x="1115979" y="1346190"/>
            <a:ext cx="4286250" cy="2381250"/>
          </a:xfrm>
          <a:prstGeom prst="rect">
            <a:avLst/>
          </a:prstGeom>
        </p:spPr>
      </p:pic>
      <p:pic>
        <p:nvPicPr>
          <p:cNvPr id="5" name="Picture 4" descr="fbook1.jpg"/>
          <p:cNvPicPr>
            <a:picLocks noChangeAspect="1"/>
          </p:cNvPicPr>
          <p:nvPr/>
        </p:nvPicPr>
        <p:blipFill>
          <a:blip r:embed="rId3" cstate="print"/>
          <a:stretch>
            <a:fillRect/>
          </a:stretch>
        </p:blipFill>
        <p:spPr>
          <a:xfrm rot="1591787">
            <a:off x="5103014" y="3577863"/>
            <a:ext cx="3296595" cy="2472446"/>
          </a:xfrm>
          <a:prstGeom prst="rect">
            <a:avLst/>
          </a:prstGeom>
        </p:spPr>
      </p:pic>
      <p:pic>
        <p:nvPicPr>
          <p:cNvPr id="112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3733800"/>
            <a:ext cx="3594100" cy="36070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001000" cy="4876800"/>
          </a:xfrm>
        </p:spPr>
        <p:txBody>
          <a:bodyPr>
            <a:normAutofit fontScale="92500" lnSpcReduction="20000"/>
          </a:bodyPr>
          <a:lstStyle/>
          <a:p>
            <a:r>
              <a:rPr lang="en-US" dirty="0" smtClean="0"/>
              <a:t>Do you know who is checking it?</a:t>
            </a:r>
          </a:p>
          <a:p>
            <a:r>
              <a:rPr lang="en-US" dirty="0" smtClean="0"/>
              <a:t>The Internet is timeless; a photo you post on Facebook will probably out live you.</a:t>
            </a:r>
          </a:p>
          <a:p>
            <a:r>
              <a:rPr lang="en-US" dirty="0" smtClean="0"/>
              <a:t>Easy with the status updates: rants, dramatic posts, (more on this later)</a:t>
            </a:r>
          </a:p>
          <a:p>
            <a:r>
              <a:rPr lang="en-US" dirty="0" smtClean="0"/>
              <a:t>Be careful with the “check-in feature”</a:t>
            </a:r>
          </a:p>
          <a:p>
            <a:r>
              <a:rPr lang="en-US" dirty="0" smtClean="0"/>
              <a:t>Help end social media bullying</a:t>
            </a:r>
          </a:p>
          <a:p>
            <a:r>
              <a:rPr lang="en-US" dirty="0" smtClean="0"/>
              <a:t>Don’t let it consume your life! </a:t>
            </a:r>
            <a:endParaRPr lang="en-US" dirty="0"/>
          </a:p>
          <a:p>
            <a:pPr lvl="1"/>
            <a:r>
              <a:rPr lang="en-US" dirty="0" smtClean="0"/>
              <a:t>Call someone, send a snail mail card, hang out in-person!</a:t>
            </a:r>
          </a:p>
          <a:p>
            <a:r>
              <a:rPr lang="en-US" dirty="0" smtClean="0"/>
              <a:t>Social Media &amp; Beginning Stages of Dating = </a:t>
            </a:r>
          </a:p>
          <a:p>
            <a:r>
              <a:rPr lang="en-US" dirty="0" smtClean="0"/>
              <a:t>Utilize your privacy settings! But, remember, nothing posted online is ever 100% private. </a:t>
            </a:r>
          </a:p>
          <a:p>
            <a:pPr lvl="1"/>
            <a:r>
              <a:rPr lang="en-US" dirty="0" smtClean="0"/>
              <a:t>Just say “NO” to sexting!!!</a:t>
            </a:r>
          </a:p>
          <a:p>
            <a:pPr lvl="1"/>
            <a:r>
              <a:rPr lang="en-US" dirty="0" smtClean="0"/>
              <a:t>Rule of thumb!</a:t>
            </a: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52400"/>
            <a:ext cx="5410200" cy="17433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descr="C:\Users\Alexis\AppData\Local\Microsoft\Windows\Temporary Internet Files\Content.IE5\9DPG3IHV\MC900441321[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34200" y="4953000"/>
            <a:ext cx="457200" cy="45720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9465667">
            <a:off x="-254640" y="-140367"/>
            <a:ext cx="2170113"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94237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Own Your </a:t>
            </a:r>
            <a:r>
              <a:rPr lang="en-US" dirty="0" err="1" smtClean="0"/>
              <a:t>rockin</a:t>
            </a:r>
            <a:r>
              <a:rPr lang="en-US" dirty="0" smtClean="0"/>
              <a:t>’ bod!!</a:t>
            </a:r>
            <a:endParaRPr lang="en-US" dirty="0"/>
          </a:p>
        </p:txBody>
      </p:sp>
      <p:sp>
        <p:nvSpPr>
          <p:cNvPr id="3" name="Content Placeholder 2"/>
          <p:cNvSpPr>
            <a:spLocks noGrp="1"/>
          </p:cNvSpPr>
          <p:nvPr>
            <p:ph idx="1"/>
          </p:nvPr>
        </p:nvSpPr>
        <p:spPr/>
        <p:txBody>
          <a:bodyPr>
            <a:normAutofit/>
          </a:bodyPr>
          <a:lstStyle/>
          <a:p>
            <a:r>
              <a:rPr lang="en-US" sz="1800" dirty="0"/>
              <a:t>In 2004 and 2005 a study done by Harvard University asked women how they perceived themselves. When asked if they considered themselves beautiful, only 2% said yes. That is only 64 out of 3,200 women. </a:t>
            </a:r>
            <a:endParaRPr lang="en-US" sz="1800" dirty="0" smtClean="0"/>
          </a:p>
          <a:p>
            <a:r>
              <a:rPr lang="en-US" sz="1800" dirty="0" smtClean="0"/>
              <a:t>54% of women surveyed said they’d rather be HIT BY A TRUCK than be fat.</a:t>
            </a:r>
          </a:p>
          <a:p>
            <a:r>
              <a:rPr lang="en-US" sz="1800" dirty="0" smtClean="0"/>
              <a:t>81% of 10 year olds survey that they are afraid of being fat.</a:t>
            </a:r>
          </a:p>
          <a:p>
            <a:r>
              <a:rPr lang="en-US" sz="1800" dirty="0" smtClean="0"/>
              <a:t>More women are suffering from eating disorders than BREAST CANCER.</a:t>
            </a:r>
            <a:endParaRPr lang="en-US" sz="1800" dirty="0"/>
          </a:p>
          <a:p>
            <a:r>
              <a:rPr lang="en-US" sz="1800" dirty="0" smtClean="0"/>
              <a:t>40% of mom’s tell their daughters to lose weight.</a:t>
            </a:r>
          </a:p>
          <a:p>
            <a:r>
              <a:rPr lang="en-US" sz="1800" dirty="0" smtClean="0"/>
              <a:t>A little closer to home?</a:t>
            </a:r>
          </a:p>
          <a:p>
            <a:pPr lvl="1"/>
            <a:r>
              <a:rPr lang="en-US" sz="1800" dirty="0" smtClean="0"/>
              <a:t>Out of 200 ASU female students, 90% said they have recently HATED the way they looked.</a:t>
            </a:r>
            <a:endParaRPr lang="en-US" sz="1800" dirty="0"/>
          </a:p>
        </p:txBody>
      </p:sp>
    </p:spTree>
    <p:extLst>
      <p:ext uri="{BB962C8B-B14F-4D97-AF65-F5344CB8AC3E}">
        <p14:creationId xmlns="" xmlns:p14="http://schemas.microsoft.com/office/powerpoint/2010/main" val="330760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
            <a:ext cx="7239000" cy="1143000"/>
          </a:xfrm>
        </p:spPr>
        <p:txBody>
          <a:bodyPr>
            <a:normAutofit/>
          </a:bodyPr>
          <a:lstStyle/>
          <a:p>
            <a:pPr algn="ctr"/>
            <a:r>
              <a:rPr lang="en-US" sz="6000" cap="none"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Before we Begin…</a:t>
            </a:r>
            <a:endParaRPr lang="en-US" sz="6000" cap="none"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990600" y="1600200"/>
            <a:ext cx="7239000" cy="5181600"/>
          </a:xfrm>
        </p:spPr>
        <p:txBody>
          <a:bodyPr>
            <a:noAutofit/>
          </a:bodyPr>
          <a:lstStyle/>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Laid back &amp; informal atmosphere</a:t>
            </a:r>
          </a:p>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Open &amp; honest--YOU CAN ASK ANYTHING!!</a:t>
            </a:r>
          </a:p>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Interactive—you take it in any direction</a:t>
            </a:r>
          </a:p>
          <a:p>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This is all stuff I’ve learned from experience. It’s ok to disagree with me!</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
            <a:ext cx="8534400" cy="1143000"/>
          </a:xfrm>
        </p:spPr>
        <p:txBody>
          <a:bodyPr/>
          <a:lstStyle/>
          <a:p>
            <a:r>
              <a:rPr lang="en-US" dirty="0" smtClean="0"/>
              <a:t>Who society says you should be…</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1600200"/>
            <a:ext cx="2371725" cy="2710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00" y="1628775"/>
            <a:ext cx="1781175" cy="256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0817484">
            <a:off x="1719889" y="4324350"/>
            <a:ext cx="2695575"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62400" y="2057400"/>
            <a:ext cx="2276475" cy="2009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19575" y="4829175"/>
            <a:ext cx="2257425"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9465667">
            <a:off x="-254640" y="4537742"/>
            <a:ext cx="2170113"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14361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382000" cy="1143000"/>
          </a:xfrm>
        </p:spPr>
        <p:txBody>
          <a:bodyPr>
            <a:noAutofit/>
          </a:bodyPr>
          <a:lstStyle/>
          <a:p>
            <a:r>
              <a:rPr lang="en-US" sz="5400" dirty="0" smtClean="0"/>
              <a:t>Who </a:t>
            </a:r>
            <a:r>
              <a:rPr lang="en-US" sz="6000" dirty="0" smtClean="0">
                <a:solidFill>
                  <a:srgbClr val="3399FF"/>
                </a:solidFill>
              </a:rPr>
              <a:t>you</a:t>
            </a:r>
            <a:r>
              <a:rPr lang="en-US" sz="5400" dirty="0" smtClean="0">
                <a:solidFill>
                  <a:srgbClr val="3399FF"/>
                </a:solidFill>
              </a:rPr>
              <a:t> </a:t>
            </a:r>
            <a:r>
              <a:rPr lang="en-US" sz="5400" dirty="0" smtClean="0"/>
              <a:t>say you are…</a:t>
            </a:r>
            <a:endParaRPr lang="en-US" sz="5400" dirty="0"/>
          </a:p>
        </p:txBody>
      </p:sp>
    </p:spTree>
    <p:extLst>
      <p:ext uri="{BB962C8B-B14F-4D97-AF65-F5344CB8AC3E}">
        <p14:creationId xmlns="" xmlns:p14="http://schemas.microsoft.com/office/powerpoint/2010/main" val="3629402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239000" cy="1143000"/>
          </a:xfrm>
        </p:spPr>
        <p:txBody>
          <a:bodyPr>
            <a:normAutofit/>
          </a:bodyPr>
          <a:lstStyle/>
          <a:p>
            <a:pPr algn="ctr"/>
            <a:r>
              <a:rPr lang="en-US" sz="6600" dirty="0" smtClean="0"/>
              <a:t>Stop fat talk!!!</a:t>
            </a:r>
            <a:endParaRPr lang="en-US" sz="6600" dirty="0"/>
          </a:p>
        </p:txBody>
      </p:sp>
    </p:spTree>
    <p:extLst>
      <p:ext uri="{BB962C8B-B14F-4D97-AF65-F5344CB8AC3E}">
        <p14:creationId xmlns="" xmlns:p14="http://schemas.microsoft.com/office/powerpoint/2010/main" val="71339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relationships</a:t>
            </a:r>
            <a:endParaRPr lang="en-US" dirty="0"/>
          </a:p>
        </p:txBody>
      </p:sp>
      <p:sp>
        <p:nvSpPr>
          <p:cNvPr id="3" name="Content Placeholder 2"/>
          <p:cNvSpPr>
            <a:spLocks noGrp="1"/>
          </p:cNvSpPr>
          <p:nvPr>
            <p:ph idx="1"/>
          </p:nvPr>
        </p:nvSpPr>
        <p:spPr>
          <a:xfrm>
            <a:off x="457200" y="1609416"/>
            <a:ext cx="7239000" cy="5172384"/>
          </a:xfrm>
        </p:spPr>
        <p:txBody>
          <a:bodyPr>
            <a:normAutofit fontScale="92500" lnSpcReduction="10000"/>
          </a:bodyPr>
          <a:lstStyle/>
          <a:p>
            <a:r>
              <a:rPr lang="en-US" dirty="0" smtClean="0"/>
              <a:t>Stick to YOUR OWN timeline!</a:t>
            </a:r>
          </a:p>
          <a:p>
            <a:r>
              <a:rPr lang="en-US" dirty="0" smtClean="0"/>
              <a:t>1 of 2 outcomes in every relationship</a:t>
            </a:r>
          </a:p>
          <a:p>
            <a:r>
              <a:rPr lang="en-US" dirty="0" smtClean="0"/>
              <a:t>You are a PRIZE—</a:t>
            </a:r>
          </a:p>
          <a:p>
            <a:r>
              <a:rPr lang="en-US" dirty="0" smtClean="0"/>
              <a:t>“Sex appeal is 50% what you’ve got, and 50% what people think you’ve got” –Sophia Loren</a:t>
            </a:r>
          </a:p>
          <a:p>
            <a:pPr lvl="1"/>
            <a:r>
              <a:rPr lang="en-US" dirty="0" smtClean="0"/>
              <a:t>Be a </a:t>
            </a:r>
            <a:r>
              <a:rPr lang="en-US" dirty="0" smtClean="0"/>
              <a:t> </a:t>
            </a:r>
            <a:r>
              <a:rPr lang="en-US" dirty="0" smtClean="0"/>
              <a:t>strong woman</a:t>
            </a:r>
            <a:r>
              <a:rPr lang="en-US" dirty="0" smtClean="0"/>
              <a:t>--</a:t>
            </a:r>
            <a:r>
              <a:rPr lang="en-US" dirty="0" smtClean="0"/>
              <a:t>90% of men agree!</a:t>
            </a:r>
          </a:p>
          <a:p>
            <a:pPr lvl="2"/>
            <a:r>
              <a:rPr lang="en-US" dirty="0" smtClean="0"/>
              <a:t>Kind yet strong</a:t>
            </a:r>
          </a:p>
          <a:p>
            <a:pPr lvl="2"/>
            <a:r>
              <a:rPr lang="en-US" dirty="0" smtClean="0"/>
              <a:t>Is a mental challenge—the guy never feels he has 100% hold on her.</a:t>
            </a:r>
          </a:p>
          <a:p>
            <a:pPr lvl="2"/>
            <a:r>
              <a:rPr lang="en-US" dirty="0" smtClean="0"/>
              <a:t>Has a subtle strength</a:t>
            </a:r>
          </a:p>
          <a:p>
            <a:pPr lvl="2"/>
            <a:r>
              <a:rPr lang="en-US" dirty="0" smtClean="0"/>
              <a:t>Doesn’t give up her life</a:t>
            </a:r>
          </a:p>
          <a:p>
            <a:pPr lvl="2"/>
            <a:r>
              <a:rPr lang="en-US" dirty="0" smtClean="0"/>
              <a:t>Doesn’t chase a man</a:t>
            </a:r>
          </a:p>
          <a:p>
            <a:pPr lvl="2"/>
            <a:r>
              <a:rPr lang="en-US" dirty="0" smtClean="0"/>
              <a:t>She’ll stand up for herself and her values when he steps over the line</a:t>
            </a:r>
          </a:p>
          <a:p>
            <a:pPr lvl="2"/>
            <a:r>
              <a:rPr lang="en-US" dirty="0" smtClean="0"/>
              <a:t>Success in love isn’t about looks—it’s about attitude.</a:t>
            </a:r>
          </a:p>
          <a:p>
            <a:endParaRPr lang="en-US" dirty="0"/>
          </a:p>
        </p:txBody>
      </p:sp>
    </p:spTree>
    <p:extLst>
      <p:ext uri="{BB962C8B-B14F-4D97-AF65-F5344CB8AC3E}">
        <p14:creationId xmlns="" xmlns:p14="http://schemas.microsoft.com/office/powerpoint/2010/main" val="3105279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Doormat vs. </a:t>
            </a:r>
            <a:r>
              <a:rPr lang="en-US" dirty="0" smtClean="0"/>
              <a:t>Strong Woman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7310579"/>
              </p:ext>
            </p:extLst>
          </p:nvPr>
        </p:nvGraphicFramePr>
        <p:xfrm>
          <a:off x="457200" y="1609725"/>
          <a:ext cx="7239000" cy="3683000"/>
        </p:xfrm>
        <a:graphic>
          <a:graphicData uri="http://schemas.openxmlformats.org/drawingml/2006/table">
            <a:tbl>
              <a:tblPr firstRow="1" bandRow="1">
                <a:tableStyleId>{5C22544A-7EE6-4342-B048-85BDC9FD1C3A}</a:tableStyleId>
              </a:tblPr>
              <a:tblGrid>
                <a:gridCol w="3619500"/>
                <a:gridCol w="3619500"/>
              </a:tblGrid>
              <a:tr h="370840">
                <a:tc>
                  <a:txBody>
                    <a:bodyPr/>
                    <a:lstStyle/>
                    <a:p>
                      <a:r>
                        <a:rPr lang="en-US" dirty="0" smtClean="0"/>
                        <a:t>“I’m Not Enough”</a:t>
                      </a:r>
                      <a:endParaRPr lang="en-US" dirty="0"/>
                    </a:p>
                  </a:txBody>
                  <a:tcPr/>
                </a:tc>
                <a:tc>
                  <a:txBody>
                    <a:bodyPr/>
                    <a:lstStyle/>
                    <a:p>
                      <a:r>
                        <a:rPr lang="en-US" dirty="0" smtClean="0"/>
                        <a:t>“I’m Enough. Take it or Leave it</a:t>
                      </a:r>
                      <a:endParaRPr lang="en-US" dirty="0"/>
                    </a:p>
                  </a:txBody>
                  <a:tcPr/>
                </a:tc>
              </a:tr>
              <a:tr h="370840">
                <a:tc>
                  <a:txBody>
                    <a:bodyPr/>
                    <a:lstStyle/>
                    <a:p>
                      <a:r>
                        <a:rPr lang="en-US" sz="1200" dirty="0" smtClean="0"/>
                        <a:t>She calls him often and says, “please return my call.”</a:t>
                      </a:r>
                      <a:endParaRPr lang="en-US" sz="1200" dirty="0"/>
                    </a:p>
                  </a:txBody>
                  <a:tcPr/>
                </a:tc>
                <a:tc>
                  <a:txBody>
                    <a:bodyPr/>
                    <a:lstStyle/>
                    <a:p>
                      <a:r>
                        <a:rPr lang="en-US" sz="1200" dirty="0" smtClean="0"/>
                        <a:t>She gets back to him when she’s free.</a:t>
                      </a:r>
                      <a:endParaRPr lang="en-US" sz="1200" dirty="0"/>
                    </a:p>
                  </a:txBody>
                  <a:tcPr/>
                </a:tc>
              </a:tr>
              <a:tr h="370840">
                <a:tc>
                  <a:txBody>
                    <a:bodyPr/>
                    <a:lstStyle/>
                    <a:p>
                      <a:r>
                        <a:rPr lang="en-US" sz="1200" dirty="0" smtClean="0"/>
                        <a:t>She is on call like a rookie flight attendant.</a:t>
                      </a:r>
                      <a:endParaRPr lang="en-US" sz="1200" dirty="0"/>
                    </a:p>
                  </a:txBody>
                  <a:tcPr/>
                </a:tc>
                <a:tc>
                  <a:txBody>
                    <a:bodyPr/>
                    <a:lstStyle/>
                    <a:p>
                      <a:r>
                        <a:rPr lang="en-US" sz="1200" dirty="0" smtClean="0"/>
                        <a:t>She sees him when it’s convenient for her.</a:t>
                      </a:r>
                      <a:endParaRPr lang="en-US" sz="1200" dirty="0"/>
                    </a:p>
                  </a:txBody>
                  <a:tcPr/>
                </a:tc>
              </a:tr>
              <a:tr h="370840">
                <a:tc>
                  <a:txBody>
                    <a:bodyPr/>
                    <a:lstStyle/>
                    <a:p>
                      <a:r>
                        <a:rPr lang="en-US" sz="1200" dirty="0" smtClean="0"/>
                        <a:t>She makes it obvious a relationship is her goal before she knows much about him.</a:t>
                      </a:r>
                      <a:endParaRPr lang="en-US" sz="1200" dirty="0"/>
                    </a:p>
                  </a:txBody>
                  <a:tcPr/>
                </a:tc>
                <a:tc>
                  <a:txBody>
                    <a:bodyPr/>
                    <a:lstStyle/>
                    <a:p>
                      <a:r>
                        <a:rPr lang="en-US" sz="1200" dirty="0" smtClean="0"/>
                        <a:t>She goes out to have</a:t>
                      </a:r>
                      <a:r>
                        <a:rPr lang="en-US" sz="1200" baseline="0" dirty="0" smtClean="0"/>
                        <a:t> fun and doesn’t make promises to a virtual stranger.</a:t>
                      </a:r>
                      <a:endParaRPr lang="en-US" sz="1200" dirty="0"/>
                    </a:p>
                  </a:txBody>
                  <a:tcPr/>
                </a:tc>
              </a:tr>
              <a:tr h="370840">
                <a:tc>
                  <a:txBody>
                    <a:bodyPr/>
                    <a:lstStyle/>
                    <a:p>
                      <a:r>
                        <a:rPr lang="en-US" sz="1200" dirty="0" smtClean="0"/>
                        <a:t>When he does call her, she is mad</a:t>
                      </a:r>
                      <a:r>
                        <a:rPr lang="en-US" sz="1200" baseline="0" dirty="0" smtClean="0"/>
                        <a:t> he didn’t call sooner.</a:t>
                      </a:r>
                      <a:endParaRPr lang="en-US" sz="1200" dirty="0"/>
                    </a:p>
                  </a:txBody>
                  <a:tcPr/>
                </a:tc>
                <a:tc>
                  <a:txBody>
                    <a:bodyPr/>
                    <a:lstStyle/>
                    <a:p>
                      <a:r>
                        <a:rPr lang="en-US" sz="1200" dirty="0" smtClean="0"/>
                        <a:t>When he calls her, he is curious where </a:t>
                      </a:r>
                      <a:r>
                        <a:rPr lang="en-US" sz="1200" i="1" dirty="0" smtClean="0"/>
                        <a:t>she</a:t>
                      </a:r>
                      <a:r>
                        <a:rPr lang="en-US" sz="1200" i="0" dirty="0" smtClean="0"/>
                        <a:t> is,</a:t>
                      </a:r>
                      <a:r>
                        <a:rPr lang="en-US" sz="1200" i="0" baseline="0" dirty="0" smtClean="0"/>
                        <a:t> and why she’s not there.</a:t>
                      </a:r>
                      <a:endParaRPr lang="en-US" sz="1200" dirty="0"/>
                    </a:p>
                  </a:txBody>
                  <a:tcPr/>
                </a:tc>
              </a:tr>
              <a:tr h="370840">
                <a:tc>
                  <a:txBody>
                    <a:bodyPr/>
                    <a:lstStyle/>
                    <a:p>
                      <a:r>
                        <a:rPr lang="en-US" sz="1200" dirty="0" smtClean="0"/>
                        <a:t>She often drives.</a:t>
                      </a:r>
                      <a:endParaRPr lang="en-US" sz="1200" dirty="0"/>
                    </a:p>
                  </a:txBody>
                  <a:tcPr/>
                </a:tc>
                <a:tc>
                  <a:txBody>
                    <a:bodyPr/>
                    <a:lstStyle/>
                    <a:p>
                      <a:r>
                        <a:rPr lang="en-US" sz="1200" dirty="0" smtClean="0"/>
                        <a:t>He’ll pick her up or happily go out of his way.</a:t>
                      </a:r>
                      <a:endParaRPr lang="en-US" sz="1200" dirty="0"/>
                    </a:p>
                  </a:txBody>
                  <a:tcPr/>
                </a:tc>
              </a:tr>
              <a:tr h="370840">
                <a:tc>
                  <a:txBody>
                    <a:bodyPr/>
                    <a:lstStyle/>
                    <a:p>
                      <a:r>
                        <a:rPr lang="en-US" sz="1200" dirty="0" smtClean="0"/>
                        <a:t>She asks, “Where’s our relationship going?”</a:t>
                      </a:r>
                      <a:endParaRPr lang="en-US" sz="1200" dirty="0"/>
                    </a:p>
                  </a:txBody>
                  <a:tcPr/>
                </a:tc>
                <a:tc>
                  <a:txBody>
                    <a:bodyPr/>
                    <a:lstStyle/>
                    <a:p>
                      <a:r>
                        <a:rPr lang="en-US" sz="1200" dirty="0" smtClean="0"/>
                        <a:t>He has no clue where the relationship is going, and she leaves</a:t>
                      </a:r>
                      <a:r>
                        <a:rPr lang="en-US" sz="1200" baseline="0" dirty="0" smtClean="0"/>
                        <a:t> it like that.</a:t>
                      </a:r>
                      <a:endParaRPr lang="en-US" sz="1200" dirty="0"/>
                    </a:p>
                  </a:txBody>
                  <a:tcPr/>
                </a:tc>
              </a:tr>
              <a:tr h="370840">
                <a:tc>
                  <a:txBody>
                    <a:bodyPr/>
                    <a:lstStyle/>
                    <a:p>
                      <a:r>
                        <a:rPr lang="en-US" sz="1200" dirty="0" smtClean="0"/>
                        <a:t>She talks about having babies.</a:t>
                      </a:r>
                      <a:endParaRPr lang="en-US" sz="1200" dirty="0"/>
                    </a:p>
                  </a:txBody>
                  <a:tcPr/>
                </a:tc>
                <a:tc>
                  <a:txBody>
                    <a:bodyPr/>
                    <a:lstStyle/>
                    <a:p>
                      <a:r>
                        <a:rPr lang="en-US" sz="1200" dirty="0" smtClean="0"/>
                        <a:t>She can’t remember his last name.</a:t>
                      </a:r>
                      <a:endParaRPr lang="en-US" sz="1200" dirty="0"/>
                    </a:p>
                  </a:txBody>
                  <a:tcPr/>
                </a:tc>
              </a:tr>
              <a:tr h="370840">
                <a:tc>
                  <a:txBody>
                    <a:bodyPr/>
                    <a:lstStyle/>
                    <a:p>
                      <a:r>
                        <a:rPr lang="en-US" sz="1200" dirty="0" smtClean="0"/>
                        <a:t>She asks him about the “ex.”</a:t>
                      </a:r>
                      <a:endParaRPr lang="en-US" sz="1200" dirty="0"/>
                    </a:p>
                  </a:txBody>
                  <a:tcPr/>
                </a:tc>
                <a:tc>
                  <a:txBody>
                    <a:bodyPr/>
                    <a:lstStyle/>
                    <a:p>
                      <a:r>
                        <a:rPr lang="en-US" sz="1200" dirty="0" smtClean="0"/>
                        <a:t>He brings up the ex; she looks at her watch.</a:t>
                      </a:r>
                      <a:endParaRPr lang="en-US" sz="1200" dirty="0"/>
                    </a:p>
                  </a:txBody>
                  <a:tcPr/>
                </a:tc>
              </a:tr>
            </a:tbl>
          </a:graphicData>
        </a:graphic>
      </p:graphicFrame>
    </p:spTree>
    <p:extLst>
      <p:ext uri="{BB962C8B-B14F-4D97-AF65-F5344CB8AC3E}">
        <p14:creationId xmlns="" xmlns:p14="http://schemas.microsoft.com/office/powerpoint/2010/main" val="1862107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 vs. She</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33042602"/>
              </p:ext>
            </p:extLst>
          </p:nvPr>
        </p:nvGraphicFramePr>
        <p:xfrm>
          <a:off x="457200" y="1609725"/>
          <a:ext cx="7239000" cy="2392680"/>
        </p:xfrm>
        <a:graphic>
          <a:graphicData uri="http://schemas.openxmlformats.org/drawingml/2006/table">
            <a:tbl>
              <a:tblPr firstRow="1" bandRow="1">
                <a:tableStyleId>{5C22544A-7EE6-4342-B048-85BDC9FD1C3A}</a:tableStyleId>
              </a:tblPr>
              <a:tblGrid>
                <a:gridCol w="3619500"/>
                <a:gridCol w="3619500"/>
              </a:tblGrid>
              <a:tr h="370840">
                <a:tc>
                  <a:txBody>
                    <a:bodyPr/>
                    <a:lstStyle/>
                    <a:p>
                      <a:pPr algn="ctr"/>
                      <a:r>
                        <a:rPr lang="en-US" dirty="0" smtClean="0"/>
                        <a:t>In</a:t>
                      </a:r>
                      <a:r>
                        <a:rPr lang="en-US" baseline="0" dirty="0" smtClean="0"/>
                        <a:t> Her Mind</a:t>
                      </a:r>
                      <a:endParaRPr lang="en-US" dirty="0"/>
                    </a:p>
                  </a:txBody>
                  <a:tcPr/>
                </a:tc>
                <a:tc>
                  <a:txBody>
                    <a:bodyPr/>
                    <a:lstStyle/>
                    <a:p>
                      <a:pPr algn="ctr"/>
                      <a:r>
                        <a:rPr lang="en-US" dirty="0" smtClean="0"/>
                        <a:t>In His Mind</a:t>
                      </a:r>
                      <a:endParaRPr lang="en-US" dirty="0"/>
                    </a:p>
                  </a:txBody>
                  <a:tcPr/>
                </a:tc>
              </a:tr>
              <a:tr h="370840">
                <a:tc>
                  <a:txBody>
                    <a:bodyPr/>
                    <a:lstStyle/>
                    <a:p>
                      <a:r>
                        <a:rPr lang="en-US" dirty="0" smtClean="0"/>
                        <a:t>“I’m going the extra</a:t>
                      </a:r>
                      <a:r>
                        <a:rPr lang="en-US" baseline="0" dirty="0" smtClean="0"/>
                        <a:t> mile.”</a:t>
                      </a:r>
                      <a:endParaRPr lang="en-US" dirty="0"/>
                    </a:p>
                  </a:txBody>
                  <a:tcPr/>
                </a:tc>
                <a:tc>
                  <a:txBody>
                    <a:bodyPr/>
                    <a:lstStyle/>
                    <a:p>
                      <a:r>
                        <a:rPr lang="en-US" dirty="0" smtClean="0"/>
                        <a:t>“She’s trying too</a:t>
                      </a:r>
                      <a:r>
                        <a:rPr lang="en-US" baseline="0" dirty="0" smtClean="0"/>
                        <a:t> hard. She’s desperate.”</a:t>
                      </a:r>
                      <a:endParaRPr lang="en-US" dirty="0"/>
                    </a:p>
                  </a:txBody>
                  <a:tcPr/>
                </a:tc>
              </a:tr>
              <a:tr h="370840">
                <a:tc>
                  <a:txBody>
                    <a:bodyPr/>
                    <a:lstStyle/>
                    <a:p>
                      <a:r>
                        <a:rPr lang="en-US" dirty="0" smtClean="0"/>
                        <a:t>“I don’t </a:t>
                      </a:r>
                      <a:r>
                        <a:rPr lang="en-US" dirty="0" err="1" smtClean="0"/>
                        <a:t>wanna</a:t>
                      </a:r>
                      <a:r>
                        <a:rPr lang="en-US" dirty="0" smtClean="0"/>
                        <a:t> play games.”</a:t>
                      </a:r>
                      <a:endParaRPr lang="en-US" dirty="0"/>
                    </a:p>
                  </a:txBody>
                  <a:tcPr/>
                </a:tc>
                <a:tc>
                  <a:txBody>
                    <a:bodyPr/>
                    <a:lstStyle/>
                    <a:p>
                      <a:r>
                        <a:rPr lang="en-US" dirty="0" smtClean="0"/>
                        <a:t>“She talks too much.”</a:t>
                      </a:r>
                      <a:endParaRPr lang="en-US" dirty="0"/>
                    </a:p>
                  </a:txBody>
                  <a:tcPr/>
                </a:tc>
              </a:tr>
              <a:tr h="370840">
                <a:tc>
                  <a:txBody>
                    <a:bodyPr/>
                    <a:lstStyle/>
                    <a:p>
                      <a:r>
                        <a:rPr lang="en-US" dirty="0" smtClean="0"/>
                        <a:t>“I’m nurturing.”</a:t>
                      </a:r>
                      <a:endParaRPr lang="en-US" dirty="0"/>
                    </a:p>
                  </a:txBody>
                  <a:tcPr/>
                </a:tc>
                <a:tc>
                  <a:txBody>
                    <a:bodyPr/>
                    <a:lstStyle/>
                    <a:p>
                      <a:r>
                        <a:rPr lang="en-US" dirty="0" smtClean="0"/>
                        <a:t>“She’s mothering.”</a:t>
                      </a:r>
                      <a:endParaRPr lang="en-US" dirty="0"/>
                    </a:p>
                  </a:txBody>
                  <a:tcPr/>
                </a:tc>
              </a:tr>
              <a:tr h="370840">
                <a:tc>
                  <a:txBody>
                    <a:bodyPr/>
                    <a:lstStyle/>
                    <a:p>
                      <a:r>
                        <a:rPr lang="en-US" dirty="0" smtClean="0"/>
                        <a:t>“I’m giving 100% so I can make it work.”</a:t>
                      </a:r>
                      <a:endParaRPr lang="en-US" dirty="0"/>
                    </a:p>
                  </a:txBody>
                  <a:tcPr/>
                </a:tc>
                <a:tc>
                  <a:txBody>
                    <a:bodyPr/>
                    <a:lstStyle/>
                    <a:p>
                      <a:r>
                        <a:rPr lang="en-US" dirty="0" smtClean="0"/>
                        <a:t>“She</a:t>
                      </a:r>
                      <a:r>
                        <a:rPr lang="en-US" baseline="0" dirty="0" smtClean="0"/>
                        <a:t> is </a:t>
                      </a:r>
                      <a:r>
                        <a:rPr lang="en-US" i="1" baseline="0" dirty="0" smtClean="0"/>
                        <a:t>REALLY</a:t>
                      </a:r>
                      <a:r>
                        <a:rPr lang="en-US" i="0" baseline="0" dirty="0" smtClean="0"/>
                        <a:t> nice, but there just isn’t any chemistry.”</a:t>
                      </a:r>
                      <a:endParaRPr lang="en-US" dirty="0"/>
                    </a:p>
                  </a:txBody>
                  <a:tcPr/>
                </a:tc>
              </a:tr>
            </a:tbl>
          </a:graphicData>
        </a:graphic>
      </p:graphicFrame>
    </p:spTree>
    <p:extLst>
      <p:ext uri="{BB962C8B-B14F-4D97-AF65-F5344CB8AC3E}">
        <p14:creationId xmlns="" xmlns:p14="http://schemas.microsoft.com/office/powerpoint/2010/main" val="1519027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239000" cy="1143000"/>
          </a:xfrm>
        </p:spPr>
        <p:txBody>
          <a:bodyPr>
            <a:normAutofit/>
          </a:bodyPr>
          <a:lstStyle/>
          <a:p>
            <a:pPr algn="ctr"/>
            <a:r>
              <a:rPr lang="en-US" sz="7200" dirty="0" smtClean="0"/>
              <a:t>Top 10 List…</a:t>
            </a:r>
            <a:endParaRPr lang="en-US" sz="7200" dirty="0"/>
          </a:p>
        </p:txBody>
      </p:sp>
    </p:spTree>
    <p:extLst>
      <p:ext uri="{BB962C8B-B14F-4D97-AF65-F5344CB8AC3E}">
        <p14:creationId xmlns="" xmlns:p14="http://schemas.microsoft.com/office/powerpoint/2010/main" val="4121820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3108960"/>
          </a:xfrm>
        </p:spPr>
        <p:txBody>
          <a:bodyPr>
            <a:noAutofit/>
          </a:bodyPr>
          <a:lstStyle/>
          <a:p>
            <a:pPr algn="ctr"/>
            <a:r>
              <a:rPr lang="en-US" sz="6600" dirty="0" smtClean="0"/>
              <a:t>QUESTIONS?!?!</a:t>
            </a:r>
            <a:endParaRPr lang="en-US" sz="6600" dirty="0"/>
          </a:p>
        </p:txBody>
      </p:sp>
      <p:pic>
        <p:nvPicPr>
          <p:cNvPr id="4098" name="Picture 2" descr="C:\Documents and Settings\ahurdle\Local Settings\Temporary Internet Files\Content.IE5\7OOSD6I5\MCj03043110000[1].wmf"/>
          <p:cNvPicPr>
            <a:picLocks noChangeAspect="1" noChangeArrowheads="1"/>
          </p:cNvPicPr>
          <p:nvPr/>
        </p:nvPicPr>
        <p:blipFill>
          <a:blip r:embed="rId2" cstate="print"/>
          <a:srcRect/>
          <a:stretch>
            <a:fillRect/>
          </a:stretch>
        </p:blipFill>
        <p:spPr bwMode="auto">
          <a:xfrm>
            <a:off x="3505200" y="3431862"/>
            <a:ext cx="1981200" cy="33499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239000" cy="1143000"/>
          </a:xfrm>
        </p:spPr>
        <p:txBody>
          <a:bodyPr>
            <a:noAutofit/>
          </a:bodyPr>
          <a:lstStyle/>
          <a:p>
            <a:pPr algn="ctr"/>
            <a:r>
              <a:rPr lang="en-US" sz="4000" dirty="0" smtClean="0"/>
              <a:t>What I wish I had known:</a:t>
            </a:r>
            <a:endParaRPr lang="en-US" sz="4000"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You learn what studying really is.</a:t>
            </a:r>
          </a:p>
          <a:p>
            <a:r>
              <a:rPr lang="en-US" dirty="0" smtClean="0"/>
              <a:t>Organization, Organization, Organization</a:t>
            </a:r>
            <a:endParaRPr lang="en-US" sz="2600" dirty="0" smtClean="0"/>
          </a:p>
          <a:p>
            <a:r>
              <a:rPr lang="en-US" dirty="0" smtClean="0"/>
              <a:t>Our beliefs will be challenged.</a:t>
            </a:r>
          </a:p>
          <a:p>
            <a:r>
              <a:rPr lang="en-US" dirty="0" smtClean="0"/>
              <a:t>We will be exposed to some crazy stuff!</a:t>
            </a:r>
          </a:p>
          <a:p>
            <a:pPr lvl="2"/>
            <a:endParaRPr lang="en-US" sz="2600" dirty="0" smtClean="0"/>
          </a:p>
          <a:p>
            <a:r>
              <a:rPr lang="en-US" dirty="0" smtClean="0"/>
              <a:t>Professors want you to succeed, but they don’t make exceptions like high school teachers.</a:t>
            </a:r>
          </a:p>
          <a:p>
            <a:r>
              <a:rPr lang="en-US" dirty="0" smtClean="0"/>
              <a:t>LOVE WHO YOU ARE</a:t>
            </a:r>
          </a:p>
          <a:p>
            <a:r>
              <a:rPr lang="en-US" dirty="0" smtClean="0"/>
              <a:t>You are a prize</a:t>
            </a:r>
          </a:p>
          <a:p>
            <a:pPr lvl="1"/>
            <a:endParaRPr lang="en-US" dirty="0" smtClean="0"/>
          </a:p>
        </p:txBody>
      </p:sp>
      <p:pic>
        <p:nvPicPr>
          <p:cNvPr id="3074" name="Picture 2" descr="C:\Documents and Settings\ahurdle\Local Settings\Temporary Internet Files\Content.IE5\V4EGGITG\MPj04053960000[1].jpg"/>
          <p:cNvPicPr>
            <a:picLocks noChangeAspect="1" noChangeArrowheads="1"/>
          </p:cNvPicPr>
          <p:nvPr/>
        </p:nvPicPr>
        <p:blipFill>
          <a:blip r:embed="rId2" cstate="print"/>
          <a:srcRect/>
          <a:stretch>
            <a:fillRect/>
          </a:stretch>
        </p:blipFill>
        <p:spPr bwMode="auto">
          <a:xfrm>
            <a:off x="6467030" y="2057400"/>
            <a:ext cx="1066800" cy="762000"/>
          </a:xfrm>
          <a:prstGeom prst="rect">
            <a:avLst/>
          </a:prstGeom>
          <a:noFill/>
        </p:spPr>
      </p:pic>
      <p:pic>
        <p:nvPicPr>
          <p:cNvPr id="3075" name="Picture 3" descr="C:\Documents and Settings\ahurdle\Local Settings\Temporary Internet Files\Content.IE5\89S9PVME\MCj04125140000[1].wmf"/>
          <p:cNvPicPr>
            <a:picLocks noChangeAspect="1" noChangeArrowheads="1"/>
          </p:cNvPicPr>
          <p:nvPr/>
        </p:nvPicPr>
        <p:blipFill>
          <a:blip r:embed="rId3" cstate="print"/>
          <a:srcRect/>
          <a:stretch>
            <a:fillRect/>
          </a:stretch>
        </p:blipFill>
        <p:spPr bwMode="auto">
          <a:xfrm>
            <a:off x="8394945" y="2259865"/>
            <a:ext cx="609600" cy="1119070"/>
          </a:xfrm>
          <a:prstGeom prst="rect">
            <a:avLst/>
          </a:prstGeom>
          <a:noFill/>
        </p:spPr>
      </p:pic>
      <p:pic>
        <p:nvPicPr>
          <p:cNvPr id="3076" name="Picture 4" descr="C:\Documents and Settings\ahurdle\Local Settings\Temporary Internet Files\Content.IE5\BMHZAJ1I\MPj04366190000[1].jpg"/>
          <p:cNvPicPr>
            <a:picLocks noChangeAspect="1" noChangeArrowheads="1"/>
          </p:cNvPicPr>
          <p:nvPr/>
        </p:nvPicPr>
        <p:blipFill>
          <a:blip r:embed="rId4" cstate="print"/>
          <a:srcRect/>
          <a:stretch>
            <a:fillRect/>
          </a:stretch>
        </p:blipFill>
        <p:spPr bwMode="auto">
          <a:xfrm>
            <a:off x="7772400" y="3961311"/>
            <a:ext cx="1143000" cy="1144089"/>
          </a:xfrm>
          <a:prstGeom prst="rect">
            <a:avLst/>
          </a:prstGeom>
          <a:noFill/>
        </p:spPr>
      </p:pic>
      <p:pic>
        <p:nvPicPr>
          <p:cNvPr id="3078" name="Picture 6" descr="C:\Documents and Settings\ahurdle\Local Settings\Temporary Internet Files\Content.IE5\BY36TJRA\MPj04394070000[1].jpg"/>
          <p:cNvPicPr>
            <a:picLocks noChangeAspect="1" noChangeArrowheads="1"/>
          </p:cNvPicPr>
          <p:nvPr/>
        </p:nvPicPr>
        <p:blipFill>
          <a:blip r:embed="rId5" cstate="print"/>
          <a:srcRect/>
          <a:stretch>
            <a:fillRect/>
          </a:stretch>
        </p:blipFill>
        <p:spPr bwMode="auto">
          <a:xfrm>
            <a:off x="8239824" y="5486400"/>
            <a:ext cx="919843" cy="990600"/>
          </a:xfrm>
          <a:prstGeom prst="rect">
            <a:avLst/>
          </a:prstGeom>
          <a:noFill/>
        </p:spPr>
      </p:pic>
      <p:pic>
        <p:nvPicPr>
          <p:cNvPr id="3079" name="Picture 7" descr="C:\Documents and Settings\ahurdle\Local Settings\Temporary Internet Files\Content.IE5\Q1CQPZLX\MPj04394150000[1].jpg"/>
          <p:cNvPicPr>
            <a:picLocks noChangeAspect="1" noChangeArrowheads="1"/>
          </p:cNvPicPr>
          <p:nvPr/>
        </p:nvPicPr>
        <p:blipFill>
          <a:blip r:embed="rId6" cstate="print"/>
          <a:srcRect/>
          <a:stretch>
            <a:fillRect/>
          </a:stretch>
        </p:blipFill>
        <p:spPr bwMode="auto">
          <a:xfrm>
            <a:off x="7543800" y="914400"/>
            <a:ext cx="1219200" cy="1219200"/>
          </a:xfrm>
          <a:prstGeom prst="rect">
            <a:avLst/>
          </a:prstGeom>
          <a:noFill/>
        </p:spPr>
      </p:pic>
      <p:pic>
        <p:nvPicPr>
          <p:cNvPr id="3080" name="Picture 8" descr="C:\Documents and Settings\ahurdle\Local Settings\Temporary Internet Files\Content.IE5\BMHZAJ1I\MCj02909550000[1].wmf"/>
          <p:cNvPicPr>
            <a:picLocks noChangeAspect="1" noChangeArrowheads="1"/>
          </p:cNvPicPr>
          <p:nvPr/>
        </p:nvPicPr>
        <p:blipFill>
          <a:blip r:embed="rId7" cstate="print"/>
          <a:srcRect/>
          <a:stretch>
            <a:fillRect/>
          </a:stretch>
        </p:blipFill>
        <p:spPr bwMode="auto">
          <a:xfrm rot="1285515">
            <a:off x="7467601" y="2449555"/>
            <a:ext cx="1219200" cy="954754"/>
          </a:xfrm>
          <a:prstGeom prst="rect">
            <a:avLst/>
          </a:prstGeom>
          <a:noFill/>
        </p:spPr>
      </p:pic>
    </p:spTree>
    <p:extLst>
      <p:ext uri="{BB962C8B-B14F-4D97-AF65-F5344CB8AC3E}">
        <p14:creationId xmlns="" xmlns:p14="http://schemas.microsoft.com/office/powerpoint/2010/main" val="486879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9800"/>
            <a:ext cx="7467600" cy="3337560"/>
          </a:xfrm>
        </p:spPr>
        <p:txBody>
          <a:bodyPr>
            <a:normAutofit fontScale="90000"/>
          </a:bodyPr>
          <a:lstStyle/>
          <a:p>
            <a:pPr algn="ctr"/>
            <a:r>
              <a:rPr lang="en-US" sz="7200" cap="none" dirty="0" smtClean="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rPr>
              <a:t>Surviving  College:  The Academics &amp; Professional Side Part I</a:t>
            </a:r>
            <a:endParaRPr lang="en-US" sz="7200" cap="none" dirty="0">
              <a:ln w="19050">
                <a:solidFill>
                  <a:schemeClr val="tx2">
                    <a:tint val="1000"/>
                  </a:schemeClr>
                </a:solidFill>
                <a:prstDash val="solid"/>
              </a:ln>
              <a:solidFill>
                <a:schemeClr val="accent1"/>
              </a:solidFill>
              <a:effectLst>
                <a:glow rad="139700">
                  <a:schemeClr val="accent2">
                    <a:satMod val="175000"/>
                    <a:alpha val="40000"/>
                  </a:schemeClr>
                </a:glow>
                <a:outerShdw blurRad="50000" dist="50800" dir="7500000" algn="tl">
                  <a:srgbClr val="000000">
                    <a:shade val="5000"/>
                    <a:alpha val="35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8200"/>
            <a:ext cx="1447800" cy="1471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040"/>
            <a:ext cx="7239000" cy="1143000"/>
          </a:xfrm>
        </p:spPr>
        <p:txBody>
          <a:bodyPr>
            <a:noAutofit/>
          </a:bodyPr>
          <a:lstStyle/>
          <a:p>
            <a:pPr algn="ctr"/>
            <a:r>
              <a:rPr lang="en-US" sz="4800" cap="none" dirty="0" smtClean="0">
                <a:ln w="17780" cmpd="sng">
                  <a:solidFill>
                    <a:srgbClr val="FFFFFF"/>
                  </a:solidFill>
                  <a:prstDash val="solid"/>
                  <a:miter lim="800000"/>
                </a:ln>
                <a:solidFill>
                  <a:srgbClr val="3399FF"/>
                </a:solidFill>
                <a:effectLst>
                  <a:outerShdw blurRad="50800" algn="tl" rotWithShape="0">
                    <a:srgbClr val="000000"/>
                  </a:outerShdw>
                </a:effectLst>
              </a:rPr>
              <a:t>YOU GOT ACCEPTED!!!</a:t>
            </a:r>
            <a:br>
              <a:rPr lang="en-US" sz="4800" cap="none" dirty="0" smtClean="0">
                <a:ln w="17780" cmpd="sng">
                  <a:solidFill>
                    <a:srgbClr val="FFFFFF"/>
                  </a:solidFill>
                  <a:prstDash val="solid"/>
                  <a:miter lim="800000"/>
                </a:ln>
                <a:solidFill>
                  <a:srgbClr val="3399FF"/>
                </a:solidFill>
                <a:effectLst>
                  <a:outerShdw blurRad="50800" algn="tl" rotWithShape="0">
                    <a:srgbClr val="000000"/>
                  </a:outerShdw>
                </a:effectLst>
              </a:rPr>
            </a:br>
            <a:r>
              <a:rPr lang="en-US" sz="4800" cap="none" dirty="0" smtClean="0">
                <a:ln w="17780" cmpd="sng">
                  <a:solidFill>
                    <a:srgbClr val="FFFFFF"/>
                  </a:solidFill>
                  <a:prstDash val="solid"/>
                  <a:miter lim="800000"/>
                </a:ln>
                <a:solidFill>
                  <a:srgbClr val="3399FF"/>
                </a:solidFill>
                <a:effectLst>
                  <a:outerShdw blurRad="50800" algn="tl" rotWithShape="0">
                    <a:srgbClr val="000000"/>
                  </a:outerShdw>
                </a:effectLst>
              </a:rPr>
              <a:t>Now What???</a:t>
            </a:r>
            <a:endParaRPr lang="en-US" sz="4800" cap="none" dirty="0">
              <a:ln w="17780" cmpd="sng">
                <a:solidFill>
                  <a:srgbClr val="FFFFFF"/>
                </a:solidFill>
                <a:prstDash val="solid"/>
                <a:miter lim="800000"/>
              </a:ln>
              <a:solidFill>
                <a:srgbClr val="3399FF"/>
              </a:solidFill>
              <a:effectLst>
                <a:outerShdw blurRad="50800" algn="tl" rotWithShape="0">
                  <a:srgbClr val="000000"/>
                </a:outerShdw>
              </a:effectLst>
            </a:endParaRPr>
          </a:p>
        </p:txBody>
      </p:sp>
      <p:sp>
        <p:nvSpPr>
          <p:cNvPr id="3" name="Content Placeholder 2"/>
          <p:cNvSpPr>
            <a:spLocks noGrp="1"/>
          </p:cNvSpPr>
          <p:nvPr>
            <p:ph idx="1"/>
          </p:nvPr>
        </p:nvSpPr>
        <p:spPr>
          <a:xfrm>
            <a:off x="76200" y="2133600"/>
            <a:ext cx="7239000" cy="5181600"/>
          </a:xfrm>
        </p:spPr>
        <p:txBody>
          <a:bodyPr/>
          <a:lstStyle/>
          <a:p>
            <a:pPr>
              <a:buNone/>
            </a:pPr>
            <a:endParaRPr lang="en-US" dirty="0" smtClean="0"/>
          </a:p>
          <a:p>
            <a:r>
              <a:rPr lang="en-US" dirty="0" smtClean="0"/>
              <a:t>The Freshman Freak-Out is NORMAL</a:t>
            </a:r>
          </a:p>
          <a:p>
            <a:pPr lvl="1"/>
            <a:r>
              <a:rPr lang="en-US" dirty="0" smtClean="0"/>
              <a:t>We all react differently and experience different emotions: fear, anxiety, excitement, sadness, happiness, uncertainty, etc.</a:t>
            </a:r>
          </a:p>
          <a:p>
            <a:pPr lvl="1"/>
            <a:r>
              <a:rPr lang="en-US" dirty="0" smtClean="0"/>
              <a:t>All of these emotions are healthy and normal. Don’t worry yourself with your emotions. </a:t>
            </a:r>
          </a:p>
          <a:p>
            <a:pPr lvl="2"/>
            <a:r>
              <a:rPr lang="en-US" dirty="0" smtClean="0"/>
              <a:t>Crying doesn’t mean you have made a bad decision!!</a:t>
            </a:r>
          </a:p>
          <a:p>
            <a:pPr lvl="1"/>
            <a:r>
              <a:rPr lang="en-US" dirty="0" smtClean="0"/>
              <a:t>This is a NEW transition.  Change is hard. Let yourself experience the emotions that come with change.</a:t>
            </a:r>
          </a:p>
          <a:p>
            <a:pPr lvl="1">
              <a:buNone/>
            </a:pPr>
            <a:endParaRPr lang="en-US" dirty="0" smtClean="0"/>
          </a:p>
        </p:txBody>
      </p:sp>
      <p:pic>
        <p:nvPicPr>
          <p:cNvPr id="4" name="Picture 3" descr="stressgirl.jpg"/>
          <p:cNvPicPr>
            <a:picLocks noChangeAspect="1"/>
          </p:cNvPicPr>
          <p:nvPr/>
        </p:nvPicPr>
        <p:blipFill>
          <a:blip r:embed="rId2" cstate="print"/>
          <a:stretch>
            <a:fillRect/>
          </a:stretch>
        </p:blipFill>
        <p:spPr>
          <a:xfrm>
            <a:off x="6172200" y="1371600"/>
            <a:ext cx="2590800" cy="1727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152400"/>
            <a:ext cx="8153400" cy="1015663"/>
          </a:xfrm>
          <a:prstGeom prst="rect">
            <a:avLst/>
          </a:prstGeom>
          <a:noFill/>
        </p:spPr>
        <p:txBody>
          <a:bodyPr wrap="square" rtlCol="0">
            <a:spAutoFit/>
          </a:bodyPr>
          <a:lstStyle/>
          <a:p>
            <a:pPr algn="ctr"/>
            <a:r>
              <a:rPr lang="en-US" sz="6000" b="1" cap="all" dirty="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CLASS </a:t>
            </a:r>
            <a:r>
              <a:rPr lang="en-US" sz="6000" b="1" cap="all" dirty="0" smtClean="0">
                <a:ln w="500">
                  <a:solidFill>
                    <a:srgbClr val="F4E7ED">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mj-cs"/>
              </a:rPr>
              <a:t>TIPS</a:t>
            </a:r>
            <a:endPar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quot;No&quot; Symbol 4"/>
          <p:cNvSpPr/>
          <p:nvPr/>
        </p:nvSpPr>
        <p:spPr>
          <a:xfrm>
            <a:off x="76200" y="914400"/>
            <a:ext cx="2514600" cy="2286000"/>
          </a:xfrm>
          <a:prstGeom prst="noSmoking">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28600" y="1447800"/>
            <a:ext cx="2209800" cy="1200329"/>
          </a:xfrm>
          <a:prstGeom prst="rect">
            <a:avLst/>
          </a:prstGeom>
          <a:noFill/>
        </p:spPr>
        <p:txBody>
          <a:bodyPr wrap="square" rtlCol="0">
            <a:spAutoFit/>
          </a:bodyPr>
          <a:lstStyle/>
          <a:p>
            <a:pPr algn="ctr"/>
            <a:r>
              <a:rPr lang="en-US" sz="3600" b="1" dirty="0" smtClean="0">
                <a:solidFill>
                  <a:prstClr val="white"/>
                </a:solidFill>
              </a:rPr>
              <a:t>SKIPPING CLASS</a:t>
            </a:r>
            <a:endParaRPr lang="en-US" sz="3600" b="1" dirty="0">
              <a:solidFill>
                <a:prstClr val="white"/>
              </a:solidFill>
            </a:endParaRPr>
          </a:p>
        </p:txBody>
      </p:sp>
      <p:sp>
        <p:nvSpPr>
          <p:cNvPr id="7" name="&quot;No&quot; Symbol 6"/>
          <p:cNvSpPr/>
          <p:nvPr/>
        </p:nvSpPr>
        <p:spPr>
          <a:xfrm>
            <a:off x="6705600" y="3886200"/>
            <a:ext cx="2514600" cy="2286000"/>
          </a:xfrm>
          <a:prstGeom prst="noSmoking">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086600" y="4315361"/>
            <a:ext cx="1905000" cy="1323439"/>
          </a:xfrm>
          <a:prstGeom prst="rect">
            <a:avLst/>
          </a:prstGeom>
          <a:noFill/>
        </p:spPr>
        <p:txBody>
          <a:bodyPr wrap="square" rtlCol="0">
            <a:spAutoFit/>
          </a:bodyPr>
          <a:lstStyle/>
          <a:p>
            <a:pPr algn="ctr"/>
            <a:r>
              <a:rPr lang="en-US" sz="4000" b="1" dirty="0" smtClean="0">
                <a:solidFill>
                  <a:prstClr val="white"/>
                </a:solidFill>
              </a:rPr>
              <a:t>BACK ROW</a:t>
            </a:r>
            <a:endParaRPr lang="en-US" sz="4000" b="1" dirty="0">
              <a:solidFill>
                <a:prstClr val="white"/>
              </a:solidFill>
            </a:endParaRPr>
          </a:p>
        </p:txBody>
      </p:sp>
      <p:sp>
        <p:nvSpPr>
          <p:cNvPr id="10" name="TextBox 9"/>
          <p:cNvSpPr txBox="1"/>
          <p:nvPr/>
        </p:nvSpPr>
        <p:spPr>
          <a:xfrm>
            <a:off x="1905000" y="4473714"/>
            <a:ext cx="5791200" cy="707886"/>
          </a:xfrm>
          <a:prstGeom prst="rect">
            <a:avLst/>
          </a:prstGeom>
          <a:noFill/>
        </p:spPr>
        <p:txBody>
          <a:bodyPr wrap="square" rtlCol="0">
            <a:spAutoFit/>
          </a:bodyPr>
          <a:lstStyle/>
          <a:p>
            <a:r>
              <a:rPr lang="en-US" sz="4000" b="1" dirty="0" smtClean="0">
                <a:solidFill>
                  <a:srgbClr val="002060"/>
                </a:solidFill>
                <a:latin typeface="Biondi" pitchFamily="2" charset="0"/>
              </a:rPr>
              <a:t>	Dress/Appearance/Smell</a:t>
            </a:r>
            <a:endParaRPr lang="en-US" sz="4000" b="1" dirty="0">
              <a:solidFill>
                <a:srgbClr val="002060"/>
              </a:solidFill>
              <a:latin typeface="Biondi" pitchFamily="2" charset="0"/>
            </a:endParaRPr>
          </a:p>
        </p:txBody>
      </p:sp>
      <p:pic>
        <p:nvPicPr>
          <p:cNvPr id="1026" name="Picture 2" descr="C:\Documents and Settings\ahurdle\Local Settings\Temporary Internet Files\Content.IE5\MXTAKWSK\MMj03365760000[1].gif"/>
          <p:cNvPicPr>
            <a:picLocks noChangeAspect="1" noChangeArrowheads="1" noCrop="1"/>
          </p:cNvPicPr>
          <p:nvPr/>
        </p:nvPicPr>
        <p:blipFill>
          <a:blip r:embed="rId2" cstate="print"/>
          <a:srcRect/>
          <a:stretch>
            <a:fillRect/>
          </a:stretch>
        </p:blipFill>
        <p:spPr bwMode="auto">
          <a:xfrm rot="20486667">
            <a:off x="2297257" y="4980187"/>
            <a:ext cx="1419129" cy="1777989"/>
          </a:xfrm>
          <a:prstGeom prst="rect">
            <a:avLst/>
          </a:prstGeom>
          <a:noFill/>
        </p:spPr>
      </p:pic>
      <p:pic>
        <p:nvPicPr>
          <p:cNvPr id="1027" name="Picture 3" descr="C:\Documents and Settings\ahurdle\Local Settings\Temporary Internet Files\Content.IE5\SHU55QUW\MCj02909550000[1].wmf"/>
          <p:cNvPicPr>
            <a:picLocks noChangeAspect="1" noChangeArrowheads="1"/>
          </p:cNvPicPr>
          <p:nvPr/>
        </p:nvPicPr>
        <p:blipFill>
          <a:blip r:embed="rId3" cstate="print"/>
          <a:srcRect/>
          <a:stretch>
            <a:fillRect/>
          </a:stretch>
        </p:blipFill>
        <p:spPr bwMode="auto">
          <a:xfrm rot="1206434">
            <a:off x="5856027" y="4968949"/>
            <a:ext cx="1354310" cy="1060559"/>
          </a:xfrm>
          <a:prstGeom prst="rect">
            <a:avLst/>
          </a:prstGeom>
          <a:noFill/>
        </p:spPr>
      </p:pic>
      <p:pic>
        <p:nvPicPr>
          <p:cNvPr id="1028" name="Picture 4" descr="C:\Documents and Settings\ahurdle\Local Settings\Temporary Internet Files\Content.IE5\IB3TTXDT\MCPE02514_0000[1].wmf"/>
          <p:cNvPicPr>
            <a:picLocks noChangeAspect="1" noChangeArrowheads="1"/>
          </p:cNvPicPr>
          <p:nvPr/>
        </p:nvPicPr>
        <p:blipFill>
          <a:blip r:embed="rId4" cstate="print"/>
          <a:srcRect/>
          <a:stretch>
            <a:fillRect/>
          </a:stretch>
        </p:blipFill>
        <p:spPr bwMode="auto">
          <a:xfrm>
            <a:off x="3886200" y="4876800"/>
            <a:ext cx="1828800" cy="1438239"/>
          </a:xfrm>
          <a:prstGeom prst="rect">
            <a:avLst/>
          </a:prstGeom>
          <a:noFill/>
        </p:spPr>
      </p:pic>
      <p:sp>
        <p:nvSpPr>
          <p:cNvPr id="11" name="&quot;No&quot; Symbol 10"/>
          <p:cNvSpPr/>
          <p:nvPr/>
        </p:nvSpPr>
        <p:spPr>
          <a:xfrm>
            <a:off x="6477000" y="914400"/>
            <a:ext cx="2514600" cy="2286000"/>
          </a:xfrm>
          <a:prstGeom prst="noSmoking">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6781800" y="1109008"/>
            <a:ext cx="1905000" cy="1938992"/>
          </a:xfrm>
          <a:prstGeom prst="rect">
            <a:avLst/>
          </a:prstGeom>
          <a:noFill/>
        </p:spPr>
        <p:txBody>
          <a:bodyPr wrap="square" rtlCol="0">
            <a:spAutoFit/>
          </a:bodyPr>
          <a:lstStyle/>
          <a:p>
            <a:pPr algn="ctr"/>
            <a:r>
              <a:rPr lang="en-US" sz="2400" b="1" dirty="0" smtClean="0">
                <a:solidFill>
                  <a:prstClr val="white"/>
                </a:solidFill>
              </a:rPr>
              <a:t>Rustling Around Before Class Dismisses</a:t>
            </a:r>
            <a:endParaRPr lang="en-US" sz="2400" b="1" dirty="0">
              <a:solidFill>
                <a:prstClr val="white"/>
              </a:solidFill>
            </a:endParaRPr>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690937"/>
            <a:ext cx="2560637" cy="232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 y="4459069"/>
            <a:ext cx="2209800" cy="646331"/>
          </a:xfrm>
          <a:prstGeom prst="rect">
            <a:avLst/>
          </a:prstGeom>
          <a:noFill/>
        </p:spPr>
        <p:txBody>
          <a:bodyPr wrap="square" rtlCol="0">
            <a:spAutoFit/>
          </a:bodyPr>
          <a:lstStyle/>
          <a:p>
            <a:pPr algn="ctr"/>
            <a:r>
              <a:rPr lang="en-US" sz="3600" b="1" dirty="0" smtClean="0">
                <a:solidFill>
                  <a:prstClr val="white"/>
                </a:solidFill>
              </a:rPr>
              <a:t>TEXTING</a:t>
            </a:r>
            <a:endParaRPr lang="en-US" sz="3600" b="1" dirty="0">
              <a:solidFill>
                <a:prstClr val="white"/>
              </a:solidFill>
            </a:endParaRPr>
          </a:p>
        </p:txBody>
      </p:sp>
      <p:pic>
        <p:nvPicPr>
          <p:cNvPr id="205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313113" y="2209800"/>
            <a:ext cx="2554287" cy="232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657600" y="3048000"/>
            <a:ext cx="1905000" cy="523220"/>
          </a:xfrm>
          <a:prstGeom prst="rect">
            <a:avLst/>
          </a:prstGeom>
          <a:noFill/>
        </p:spPr>
        <p:txBody>
          <a:bodyPr wrap="square" rtlCol="0">
            <a:spAutoFit/>
          </a:bodyPr>
          <a:lstStyle/>
          <a:p>
            <a:pPr algn="ctr"/>
            <a:r>
              <a:rPr lang="en-US" sz="2800" b="1" dirty="0" smtClean="0">
                <a:solidFill>
                  <a:prstClr val="white"/>
                </a:solidFill>
              </a:rPr>
              <a:t>CHEATING</a:t>
            </a:r>
            <a:endParaRPr lang="en-US" sz="2800" b="1" dirty="0">
              <a:solidFill>
                <a:prstClr val="white"/>
              </a:solidFill>
            </a:endParaRPr>
          </a:p>
        </p:txBody>
      </p:sp>
    </p:spTree>
    <p:extLst>
      <p:ext uri="{BB962C8B-B14F-4D97-AF65-F5344CB8AC3E}">
        <p14:creationId xmlns="" xmlns:p14="http://schemas.microsoft.com/office/powerpoint/2010/main" val="3293925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TIPS CONTINUED</a:t>
            </a:r>
            <a:endParaRPr lang="en-US" dirty="0"/>
          </a:p>
        </p:txBody>
      </p:sp>
      <p:sp>
        <p:nvSpPr>
          <p:cNvPr id="3" name="Content Placeholder 2"/>
          <p:cNvSpPr>
            <a:spLocks noGrp="1"/>
          </p:cNvSpPr>
          <p:nvPr>
            <p:ph idx="1"/>
          </p:nvPr>
        </p:nvSpPr>
        <p:spPr/>
        <p:txBody>
          <a:bodyPr/>
          <a:lstStyle/>
          <a:p>
            <a:r>
              <a:rPr lang="en-US" dirty="0" smtClean="0"/>
              <a:t>Your Academic Advisor is your friend, but completing your degree requirements is </a:t>
            </a:r>
            <a:r>
              <a:rPr lang="en-US" sz="3600" dirty="0" smtClean="0">
                <a:solidFill>
                  <a:srgbClr val="FFFF00"/>
                </a:solidFill>
              </a:rPr>
              <a:t>YOUR</a:t>
            </a:r>
            <a:r>
              <a:rPr lang="en-US" dirty="0" smtClean="0"/>
              <a:t> job.</a:t>
            </a:r>
          </a:p>
          <a:p>
            <a:r>
              <a:rPr lang="en-US" dirty="0" smtClean="0"/>
              <a:t>Always check your campus email daily</a:t>
            </a:r>
          </a:p>
          <a:p>
            <a:r>
              <a:rPr lang="en-US" dirty="0" smtClean="0"/>
              <a:t>The syllabus—know it!</a:t>
            </a:r>
          </a:p>
          <a:p>
            <a:r>
              <a:rPr lang="en-US" dirty="0" smtClean="0"/>
              <a:t>Making your class schedule—7:30AM?</a:t>
            </a:r>
          </a:p>
          <a:p>
            <a:pPr lvl="1"/>
            <a:r>
              <a:rPr lang="en-US" dirty="0" smtClean="0"/>
              <a:t>MWF—50 </a:t>
            </a:r>
            <a:r>
              <a:rPr lang="en-US" dirty="0" err="1" smtClean="0"/>
              <a:t>mins</a:t>
            </a:r>
            <a:r>
              <a:rPr lang="en-US" dirty="0" smtClean="0"/>
              <a:t>…..T/</a:t>
            </a:r>
            <a:r>
              <a:rPr lang="en-US" dirty="0" err="1" smtClean="0"/>
              <a:t>Tr</a:t>
            </a:r>
            <a:r>
              <a:rPr lang="en-US" dirty="0" smtClean="0"/>
              <a:t>—80 </a:t>
            </a:r>
            <a:r>
              <a:rPr lang="en-US" dirty="0" err="1" smtClean="0"/>
              <a:t>mins</a:t>
            </a:r>
            <a:endParaRPr lang="en-US" dirty="0" smtClean="0"/>
          </a:p>
          <a:p>
            <a:pPr lvl="1"/>
            <a:r>
              <a:rPr lang="en-US" dirty="0" smtClean="0"/>
              <a:t>Don’t take challenging courses your 1</a:t>
            </a:r>
            <a:r>
              <a:rPr lang="en-US" baseline="30000" dirty="0" smtClean="0"/>
              <a:t>st</a:t>
            </a:r>
            <a:r>
              <a:rPr lang="en-US" dirty="0" smtClean="0"/>
              <a:t> semester</a:t>
            </a:r>
          </a:p>
          <a:p>
            <a:pPr lvl="1"/>
            <a:r>
              <a:rPr lang="en-US" dirty="0" smtClean="0"/>
              <a:t>Decipher the course codes—ENGL 1013</a:t>
            </a:r>
          </a:p>
          <a:p>
            <a:pPr marL="292608" lvl="1" indent="0">
              <a:buNone/>
            </a:pPr>
            <a:endParaRPr lang="en-US" dirty="0"/>
          </a:p>
        </p:txBody>
      </p:sp>
    </p:spTree>
    <p:extLst>
      <p:ext uri="{BB962C8B-B14F-4D97-AF65-F5344CB8AC3E}">
        <p14:creationId xmlns="" xmlns:p14="http://schemas.microsoft.com/office/powerpoint/2010/main" val="269426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ORGANIZATION, ORGANIZATION, ORGANIZATION!</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Start Day 1 Organized</a:t>
            </a:r>
          </a:p>
          <a:p>
            <a:r>
              <a:rPr lang="en-US" dirty="0" smtClean="0"/>
              <a:t>THE DAILY PLANNER!!!!!!!!!</a:t>
            </a:r>
          </a:p>
          <a:p>
            <a:r>
              <a:rPr lang="en-US" dirty="0" smtClean="0"/>
              <a:t>Good padded backpack</a:t>
            </a:r>
          </a:p>
          <a:p>
            <a:r>
              <a:rPr lang="en-US" dirty="0" smtClean="0"/>
              <a:t>Books for class are $$$</a:t>
            </a:r>
          </a:p>
          <a:p>
            <a:pPr lvl="1"/>
            <a:r>
              <a:rPr lang="en-US" dirty="0" smtClean="0"/>
              <a:t>Find what books you need after registration</a:t>
            </a:r>
          </a:p>
          <a:p>
            <a:pPr lvl="1"/>
            <a:r>
              <a:rPr lang="en-US" dirty="0" smtClean="0"/>
              <a:t>Put your shopping skills to the test!</a:t>
            </a:r>
          </a:p>
          <a:p>
            <a:pPr lvl="2"/>
            <a:r>
              <a:rPr lang="en-US" dirty="0" smtClean="0"/>
              <a:t>Half.com; </a:t>
            </a:r>
            <a:r>
              <a:rPr lang="en-US" dirty="0" err="1" smtClean="0"/>
              <a:t>iBooks</a:t>
            </a:r>
            <a:r>
              <a:rPr lang="en-US" dirty="0" smtClean="0"/>
              <a:t>; amazon.com….</a:t>
            </a:r>
          </a:p>
          <a:p>
            <a:r>
              <a:rPr lang="en-US" dirty="0" smtClean="0"/>
              <a:t>3-ringed binders for each of your classes</a:t>
            </a:r>
          </a:p>
          <a:p>
            <a:pPr lvl="1"/>
            <a:r>
              <a:rPr lang="en-US" dirty="0" smtClean="0"/>
              <a:t>Dividers</a:t>
            </a:r>
          </a:p>
          <a:p>
            <a:pPr lvl="1"/>
            <a:r>
              <a:rPr lang="en-US" dirty="0" smtClean="0"/>
              <a:t>Paper</a:t>
            </a:r>
          </a:p>
          <a:p>
            <a:pPr lvl="0">
              <a:buClr>
                <a:srgbClr val="F4E7ED"/>
              </a:buClr>
            </a:pPr>
            <a:r>
              <a:rPr lang="en-US" dirty="0">
                <a:solidFill>
                  <a:prstClr val="white"/>
                </a:solidFill>
              </a:rPr>
              <a:t>Keep track of your </a:t>
            </a:r>
            <a:r>
              <a:rPr lang="en-US" dirty="0" smtClean="0">
                <a:solidFill>
                  <a:prstClr val="white"/>
                </a:solidFill>
              </a:rPr>
              <a:t>grades to prioritize your studying.</a:t>
            </a:r>
            <a:endParaRPr lang="en-US" dirty="0">
              <a:solidFill>
                <a:prstClr val="white"/>
              </a:solidFill>
            </a:endParaRPr>
          </a:p>
          <a:p>
            <a:pPr lvl="1"/>
            <a:endParaRPr lang="en-US" dirty="0" smtClean="0"/>
          </a:p>
          <a:p>
            <a:pPr lvl="1"/>
            <a:endParaRPr lang="en-US" dirty="0"/>
          </a:p>
        </p:txBody>
      </p:sp>
    </p:spTree>
    <p:extLst>
      <p:ext uri="{BB962C8B-B14F-4D97-AF65-F5344CB8AC3E}">
        <p14:creationId xmlns="" xmlns:p14="http://schemas.microsoft.com/office/powerpoint/2010/main" val="2976749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1139</TotalTime>
  <Words>2446</Words>
  <Application>Microsoft Office PowerPoint</Application>
  <PresentationFormat>On-screen Show (4:3)</PresentationFormat>
  <Paragraphs>235</Paragraphs>
  <Slides>37</Slides>
  <Notes>12</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Opulent</vt:lpstr>
      <vt:lpstr>1_Opulent</vt:lpstr>
      <vt:lpstr>2_Opulent</vt:lpstr>
      <vt:lpstr>3_Opulent</vt:lpstr>
      <vt:lpstr>    Surviving college…while having a blast!</vt:lpstr>
      <vt:lpstr>2 Topics</vt:lpstr>
      <vt:lpstr>Before we Begin…</vt:lpstr>
      <vt:lpstr>What I wish I had known:</vt:lpstr>
      <vt:lpstr>Surviving  College:  The Academics &amp; Professional Side Part I</vt:lpstr>
      <vt:lpstr>YOU GOT ACCEPTED!!! Now What???</vt:lpstr>
      <vt:lpstr>Slide 7</vt:lpstr>
      <vt:lpstr>CLASS TIPS CONTINUED</vt:lpstr>
      <vt:lpstr>ORGANIZATION, ORGANIZATION, ORGANIZATION!</vt:lpstr>
      <vt:lpstr>Do you know how to study?</vt:lpstr>
      <vt:lpstr>Surviving college: Academics &amp; Professionalism part II: How to stand out!!</vt:lpstr>
      <vt:lpstr>   Professionalism Tip #1: Getchu a resume!</vt:lpstr>
      <vt:lpstr>   Professionalism Tip #2: Recommendation Letters </vt:lpstr>
      <vt:lpstr>   Professionalism Tip #3: Thank you notes</vt:lpstr>
      <vt:lpstr>Professional Tip #4</vt:lpstr>
      <vt:lpstr>Which Letter to Use???</vt:lpstr>
      <vt:lpstr>   Professionalism Tip #5: THE HANDSHAKE</vt:lpstr>
      <vt:lpstr>QUESTIONS ON Academics &amp; professionalism?!?!</vt:lpstr>
      <vt:lpstr>Surviving  College: The Social Side RESPECT YOURSELF!</vt:lpstr>
      <vt:lpstr>Here’s what’s coming up…</vt:lpstr>
      <vt:lpstr>Freshman year!!!</vt:lpstr>
      <vt:lpstr>COLLEGE can be THE BEST 4 yEARS of your life!!!!</vt:lpstr>
      <vt:lpstr>Or…it can be the worst…</vt:lpstr>
      <vt:lpstr>Your Beliefs will be challenged…own your values!</vt:lpstr>
      <vt:lpstr>What is Self-Presentation?</vt:lpstr>
      <vt:lpstr>Slide 26</vt:lpstr>
      <vt:lpstr>Slide 27</vt:lpstr>
      <vt:lpstr>Slide 28</vt:lpstr>
      <vt:lpstr>Own Your rockin’ bod!!</vt:lpstr>
      <vt:lpstr>Who society says you should be…</vt:lpstr>
      <vt:lpstr>Who you say you are…</vt:lpstr>
      <vt:lpstr>Stop fat talk!!!</vt:lpstr>
      <vt:lpstr>relationships</vt:lpstr>
      <vt:lpstr>Doormat vs. Strong Woman</vt:lpstr>
      <vt:lpstr>He vs. She</vt:lpstr>
      <vt:lpstr>Top 10 List…</vt:lpstr>
      <vt:lpstr>QUESTIONS?!?!</vt:lpstr>
    </vt:vector>
  </TitlesOfParts>
  <Company>College of Education &amp; Health Professions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Alexis Hurdle</dc:creator>
  <cp:lastModifiedBy>Patricia</cp:lastModifiedBy>
  <cp:revision>168</cp:revision>
  <dcterms:created xsi:type="dcterms:W3CDTF">2008-08-26T17:20:38Z</dcterms:created>
  <dcterms:modified xsi:type="dcterms:W3CDTF">2012-05-03T20:12:11Z</dcterms:modified>
</cp:coreProperties>
</file>